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8288000" cy="18288000"/>
  <p:notesSz cx="6858000" cy="9144000"/>
  <p:defaultTextStyle>
    <a:defPPr>
      <a:defRPr lang="en-US"/>
    </a:defPPr>
    <a:lvl1pPr marL="0" algn="l" defTabSz="1045022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1pPr>
    <a:lvl2pPr marL="1045022" algn="l" defTabSz="1045022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2pPr>
    <a:lvl3pPr marL="2090044" algn="l" defTabSz="1045022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3pPr>
    <a:lvl4pPr marL="3135066" algn="l" defTabSz="1045022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4pPr>
    <a:lvl5pPr marL="4180088" algn="l" defTabSz="1045022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5pPr>
    <a:lvl6pPr marL="5225110" algn="l" defTabSz="1045022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6pPr>
    <a:lvl7pPr marL="6270132" algn="l" defTabSz="1045022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7pPr>
    <a:lvl8pPr marL="7315154" algn="l" defTabSz="1045022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8pPr>
    <a:lvl9pPr marL="8360176" algn="l" defTabSz="1045022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96" y="568"/>
      </p:cViewPr>
      <p:guideLst>
        <p:guide orient="horz" pos="5760"/>
        <p:guide pos="57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5681135"/>
            <a:ext cx="15544800" cy="39200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10363200"/>
            <a:ext cx="12801600" cy="4673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450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090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1350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180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2251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270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3151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360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35073-AD13-6A48-8F8C-739ACC6114D3}" type="datetimeFigureOut">
              <a:rPr lang="en-US" smtClean="0"/>
              <a:t>7/29/14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0019A-C032-6642-B818-FA5D7495BB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505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35073-AD13-6A48-8F8C-739ACC6114D3}" type="datetimeFigureOut">
              <a:rPr lang="en-US" smtClean="0"/>
              <a:t>7/29/14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0019A-C032-6642-B818-FA5D7495BB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115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6517600" y="1951569"/>
            <a:ext cx="8229600" cy="416136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28800" y="1951569"/>
            <a:ext cx="24384000" cy="41613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35073-AD13-6A48-8F8C-739ACC6114D3}" type="datetimeFigureOut">
              <a:rPr lang="en-US" smtClean="0"/>
              <a:t>7/29/14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0019A-C032-6642-B818-FA5D7495BB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528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35073-AD13-6A48-8F8C-739ACC6114D3}" type="datetimeFigureOut">
              <a:rPr lang="en-US" smtClean="0"/>
              <a:t>7/29/14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0019A-C032-6642-B818-FA5D7495BB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306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26" y="11751735"/>
            <a:ext cx="15544800" cy="3632200"/>
          </a:xfrm>
        </p:spPr>
        <p:txBody>
          <a:bodyPr anchor="t"/>
          <a:lstStyle>
            <a:lvl1pPr algn="l">
              <a:defRPr sz="91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4626" y="7751236"/>
            <a:ext cx="15544800" cy="4000499"/>
          </a:xfrm>
        </p:spPr>
        <p:txBody>
          <a:bodyPr anchor="b"/>
          <a:lstStyle>
            <a:lvl1pPr marL="0" indent="0">
              <a:buNone/>
              <a:defRPr sz="4600">
                <a:solidFill>
                  <a:schemeClr val="tx1">
                    <a:tint val="75000"/>
                  </a:schemeClr>
                </a:solidFill>
              </a:defRPr>
            </a:lvl1pPr>
            <a:lvl2pPr marL="1045022" indent="0">
              <a:buNone/>
              <a:defRPr sz="4100">
                <a:solidFill>
                  <a:schemeClr val="tx1">
                    <a:tint val="75000"/>
                  </a:schemeClr>
                </a:solidFill>
              </a:defRPr>
            </a:lvl2pPr>
            <a:lvl3pPr marL="2090044" indent="0">
              <a:buNone/>
              <a:defRPr sz="3700">
                <a:solidFill>
                  <a:schemeClr val="tx1">
                    <a:tint val="75000"/>
                  </a:schemeClr>
                </a:solidFill>
              </a:defRPr>
            </a:lvl3pPr>
            <a:lvl4pPr marL="3135066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4180088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522511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6270132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7315154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8360176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35073-AD13-6A48-8F8C-739ACC6114D3}" type="datetimeFigureOut">
              <a:rPr lang="en-US" smtClean="0"/>
              <a:t>7/29/14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0019A-C032-6642-B818-FA5D7495BB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225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8800" y="11379201"/>
            <a:ext cx="16306800" cy="32186035"/>
          </a:xfrm>
        </p:spPr>
        <p:txBody>
          <a:bodyPr/>
          <a:lstStyle>
            <a:lvl1pPr>
              <a:defRPr sz="6400"/>
            </a:lvl1pPr>
            <a:lvl2pPr>
              <a:defRPr sz="5500"/>
            </a:lvl2pPr>
            <a:lvl3pPr>
              <a:defRPr sz="4600"/>
            </a:lvl3pPr>
            <a:lvl4pPr>
              <a:defRPr sz="4100"/>
            </a:lvl4pPr>
            <a:lvl5pPr>
              <a:defRPr sz="4100"/>
            </a:lvl5pPr>
            <a:lvl6pPr>
              <a:defRPr sz="4100"/>
            </a:lvl6pPr>
            <a:lvl7pPr>
              <a:defRPr sz="4100"/>
            </a:lvl7pPr>
            <a:lvl8pPr>
              <a:defRPr sz="4100"/>
            </a:lvl8pPr>
            <a:lvl9pPr>
              <a:defRPr sz="4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440400" y="11379201"/>
            <a:ext cx="16306800" cy="32186035"/>
          </a:xfrm>
        </p:spPr>
        <p:txBody>
          <a:bodyPr/>
          <a:lstStyle>
            <a:lvl1pPr>
              <a:defRPr sz="6400"/>
            </a:lvl1pPr>
            <a:lvl2pPr>
              <a:defRPr sz="5500"/>
            </a:lvl2pPr>
            <a:lvl3pPr>
              <a:defRPr sz="4600"/>
            </a:lvl3pPr>
            <a:lvl4pPr>
              <a:defRPr sz="4100"/>
            </a:lvl4pPr>
            <a:lvl5pPr>
              <a:defRPr sz="4100"/>
            </a:lvl5pPr>
            <a:lvl6pPr>
              <a:defRPr sz="4100"/>
            </a:lvl6pPr>
            <a:lvl7pPr>
              <a:defRPr sz="4100"/>
            </a:lvl7pPr>
            <a:lvl8pPr>
              <a:defRPr sz="4100"/>
            </a:lvl8pPr>
            <a:lvl9pPr>
              <a:defRPr sz="4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35073-AD13-6A48-8F8C-739ACC6114D3}" type="datetimeFigureOut">
              <a:rPr lang="en-US" smtClean="0"/>
              <a:t>7/29/14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0019A-C032-6642-B818-FA5D7495BB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440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32368"/>
            <a:ext cx="16459200" cy="3048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4093635"/>
            <a:ext cx="8080376" cy="1706032"/>
          </a:xfrm>
        </p:spPr>
        <p:txBody>
          <a:bodyPr anchor="b"/>
          <a:lstStyle>
            <a:lvl1pPr marL="0" indent="0">
              <a:buNone/>
              <a:defRPr sz="5500" b="1"/>
            </a:lvl1pPr>
            <a:lvl2pPr marL="1045022" indent="0">
              <a:buNone/>
              <a:defRPr sz="4600" b="1"/>
            </a:lvl2pPr>
            <a:lvl3pPr marL="2090044" indent="0">
              <a:buNone/>
              <a:defRPr sz="4100" b="1"/>
            </a:lvl3pPr>
            <a:lvl4pPr marL="3135066" indent="0">
              <a:buNone/>
              <a:defRPr sz="3700" b="1"/>
            </a:lvl4pPr>
            <a:lvl5pPr marL="4180088" indent="0">
              <a:buNone/>
              <a:defRPr sz="3700" b="1"/>
            </a:lvl5pPr>
            <a:lvl6pPr marL="5225110" indent="0">
              <a:buNone/>
              <a:defRPr sz="3700" b="1"/>
            </a:lvl6pPr>
            <a:lvl7pPr marL="6270132" indent="0">
              <a:buNone/>
              <a:defRPr sz="3700" b="1"/>
            </a:lvl7pPr>
            <a:lvl8pPr marL="7315154" indent="0">
              <a:buNone/>
              <a:defRPr sz="3700" b="1"/>
            </a:lvl8pPr>
            <a:lvl9pPr marL="8360176" indent="0">
              <a:buNone/>
              <a:defRPr sz="3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5799667"/>
            <a:ext cx="8080376" cy="10536768"/>
          </a:xfrm>
        </p:spPr>
        <p:txBody>
          <a:bodyPr/>
          <a:lstStyle>
            <a:lvl1pPr>
              <a:defRPr sz="5500"/>
            </a:lvl1pPr>
            <a:lvl2pPr>
              <a:defRPr sz="4600"/>
            </a:lvl2pPr>
            <a:lvl3pPr>
              <a:defRPr sz="4100"/>
            </a:lvl3pPr>
            <a:lvl4pPr>
              <a:defRPr sz="3700"/>
            </a:lvl4pPr>
            <a:lvl5pPr>
              <a:defRPr sz="3700"/>
            </a:lvl5pPr>
            <a:lvl6pPr>
              <a:defRPr sz="3700"/>
            </a:lvl6pPr>
            <a:lvl7pPr>
              <a:defRPr sz="3700"/>
            </a:lvl7pPr>
            <a:lvl8pPr>
              <a:defRPr sz="3700"/>
            </a:lvl8pPr>
            <a:lvl9pPr>
              <a:defRPr sz="3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90051" y="4093635"/>
            <a:ext cx="8083550" cy="1706032"/>
          </a:xfrm>
        </p:spPr>
        <p:txBody>
          <a:bodyPr anchor="b"/>
          <a:lstStyle>
            <a:lvl1pPr marL="0" indent="0">
              <a:buNone/>
              <a:defRPr sz="5500" b="1"/>
            </a:lvl1pPr>
            <a:lvl2pPr marL="1045022" indent="0">
              <a:buNone/>
              <a:defRPr sz="4600" b="1"/>
            </a:lvl2pPr>
            <a:lvl3pPr marL="2090044" indent="0">
              <a:buNone/>
              <a:defRPr sz="4100" b="1"/>
            </a:lvl3pPr>
            <a:lvl4pPr marL="3135066" indent="0">
              <a:buNone/>
              <a:defRPr sz="3700" b="1"/>
            </a:lvl4pPr>
            <a:lvl5pPr marL="4180088" indent="0">
              <a:buNone/>
              <a:defRPr sz="3700" b="1"/>
            </a:lvl5pPr>
            <a:lvl6pPr marL="5225110" indent="0">
              <a:buNone/>
              <a:defRPr sz="3700" b="1"/>
            </a:lvl6pPr>
            <a:lvl7pPr marL="6270132" indent="0">
              <a:buNone/>
              <a:defRPr sz="3700" b="1"/>
            </a:lvl7pPr>
            <a:lvl8pPr marL="7315154" indent="0">
              <a:buNone/>
              <a:defRPr sz="3700" b="1"/>
            </a:lvl8pPr>
            <a:lvl9pPr marL="8360176" indent="0">
              <a:buNone/>
              <a:defRPr sz="3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90051" y="5799667"/>
            <a:ext cx="8083550" cy="10536768"/>
          </a:xfrm>
        </p:spPr>
        <p:txBody>
          <a:bodyPr/>
          <a:lstStyle>
            <a:lvl1pPr>
              <a:defRPr sz="5500"/>
            </a:lvl1pPr>
            <a:lvl2pPr>
              <a:defRPr sz="4600"/>
            </a:lvl2pPr>
            <a:lvl3pPr>
              <a:defRPr sz="4100"/>
            </a:lvl3pPr>
            <a:lvl4pPr>
              <a:defRPr sz="3700"/>
            </a:lvl4pPr>
            <a:lvl5pPr>
              <a:defRPr sz="3700"/>
            </a:lvl5pPr>
            <a:lvl6pPr>
              <a:defRPr sz="3700"/>
            </a:lvl6pPr>
            <a:lvl7pPr>
              <a:defRPr sz="3700"/>
            </a:lvl7pPr>
            <a:lvl8pPr>
              <a:defRPr sz="3700"/>
            </a:lvl8pPr>
            <a:lvl9pPr>
              <a:defRPr sz="3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35073-AD13-6A48-8F8C-739ACC6114D3}" type="datetimeFigureOut">
              <a:rPr lang="en-US" smtClean="0"/>
              <a:t>7/29/14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0019A-C032-6642-B818-FA5D7495BB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332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35073-AD13-6A48-8F8C-739ACC6114D3}" type="datetimeFigureOut">
              <a:rPr lang="en-US" smtClean="0"/>
              <a:t>7/29/14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0019A-C032-6642-B818-FA5D7495BB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22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35073-AD13-6A48-8F8C-739ACC6114D3}" type="datetimeFigureOut">
              <a:rPr lang="en-US" smtClean="0"/>
              <a:t>7/29/14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0019A-C032-6642-B818-FA5D7495BB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310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1" y="728133"/>
            <a:ext cx="6016626" cy="30988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50100" y="728135"/>
            <a:ext cx="10223500" cy="15608301"/>
          </a:xfrm>
        </p:spPr>
        <p:txBody>
          <a:bodyPr/>
          <a:lstStyle>
            <a:lvl1pPr>
              <a:defRPr sz="7300"/>
            </a:lvl1pPr>
            <a:lvl2pPr>
              <a:defRPr sz="6400"/>
            </a:lvl2pPr>
            <a:lvl3pPr>
              <a:defRPr sz="5500"/>
            </a:lvl3pPr>
            <a:lvl4pPr>
              <a:defRPr sz="4600"/>
            </a:lvl4pPr>
            <a:lvl5pPr>
              <a:defRPr sz="4600"/>
            </a:lvl5pPr>
            <a:lvl6pPr>
              <a:defRPr sz="4600"/>
            </a:lvl6pPr>
            <a:lvl7pPr>
              <a:defRPr sz="4600"/>
            </a:lvl7pPr>
            <a:lvl8pPr>
              <a:defRPr sz="4600"/>
            </a:lvl8pPr>
            <a:lvl9pPr>
              <a:defRPr sz="4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1" y="3826935"/>
            <a:ext cx="6016626" cy="12509501"/>
          </a:xfrm>
        </p:spPr>
        <p:txBody>
          <a:bodyPr/>
          <a:lstStyle>
            <a:lvl1pPr marL="0" indent="0">
              <a:buNone/>
              <a:defRPr sz="3200"/>
            </a:lvl1pPr>
            <a:lvl2pPr marL="1045022" indent="0">
              <a:buNone/>
              <a:defRPr sz="2700"/>
            </a:lvl2pPr>
            <a:lvl3pPr marL="2090044" indent="0">
              <a:buNone/>
              <a:defRPr sz="2300"/>
            </a:lvl3pPr>
            <a:lvl4pPr marL="3135066" indent="0">
              <a:buNone/>
              <a:defRPr sz="2100"/>
            </a:lvl4pPr>
            <a:lvl5pPr marL="4180088" indent="0">
              <a:buNone/>
              <a:defRPr sz="2100"/>
            </a:lvl5pPr>
            <a:lvl6pPr marL="5225110" indent="0">
              <a:buNone/>
              <a:defRPr sz="2100"/>
            </a:lvl6pPr>
            <a:lvl7pPr marL="6270132" indent="0">
              <a:buNone/>
              <a:defRPr sz="2100"/>
            </a:lvl7pPr>
            <a:lvl8pPr marL="7315154" indent="0">
              <a:buNone/>
              <a:defRPr sz="2100"/>
            </a:lvl8pPr>
            <a:lvl9pPr marL="8360176" indent="0">
              <a:buNone/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35073-AD13-6A48-8F8C-739ACC6114D3}" type="datetimeFigureOut">
              <a:rPr lang="en-US" smtClean="0"/>
              <a:t>7/29/14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0019A-C032-6642-B818-FA5D7495BB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503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4576" y="12801600"/>
            <a:ext cx="10972800" cy="1511301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84576" y="1634067"/>
            <a:ext cx="10972800" cy="10972800"/>
          </a:xfrm>
        </p:spPr>
        <p:txBody>
          <a:bodyPr/>
          <a:lstStyle>
            <a:lvl1pPr marL="0" indent="0">
              <a:buNone/>
              <a:defRPr sz="7300"/>
            </a:lvl1pPr>
            <a:lvl2pPr marL="1045022" indent="0">
              <a:buNone/>
              <a:defRPr sz="6400"/>
            </a:lvl2pPr>
            <a:lvl3pPr marL="2090044" indent="0">
              <a:buNone/>
              <a:defRPr sz="5500"/>
            </a:lvl3pPr>
            <a:lvl4pPr marL="3135066" indent="0">
              <a:buNone/>
              <a:defRPr sz="4600"/>
            </a:lvl4pPr>
            <a:lvl5pPr marL="4180088" indent="0">
              <a:buNone/>
              <a:defRPr sz="4600"/>
            </a:lvl5pPr>
            <a:lvl6pPr marL="5225110" indent="0">
              <a:buNone/>
              <a:defRPr sz="4600"/>
            </a:lvl6pPr>
            <a:lvl7pPr marL="6270132" indent="0">
              <a:buNone/>
              <a:defRPr sz="4600"/>
            </a:lvl7pPr>
            <a:lvl8pPr marL="7315154" indent="0">
              <a:buNone/>
              <a:defRPr sz="4600"/>
            </a:lvl8pPr>
            <a:lvl9pPr marL="8360176" indent="0">
              <a:buNone/>
              <a:defRPr sz="4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84576" y="14312901"/>
            <a:ext cx="10972800" cy="2146299"/>
          </a:xfrm>
        </p:spPr>
        <p:txBody>
          <a:bodyPr/>
          <a:lstStyle>
            <a:lvl1pPr marL="0" indent="0">
              <a:buNone/>
              <a:defRPr sz="3200"/>
            </a:lvl1pPr>
            <a:lvl2pPr marL="1045022" indent="0">
              <a:buNone/>
              <a:defRPr sz="2700"/>
            </a:lvl2pPr>
            <a:lvl3pPr marL="2090044" indent="0">
              <a:buNone/>
              <a:defRPr sz="2300"/>
            </a:lvl3pPr>
            <a:lvl4pPr marL="3135066" indent="0">
              <a:buNone/>
              <a:defRPr sz="2100"/>
            </a:lvl4pPr>
            <a:lvl5pPr marL="4180088" indent="0">
              <a:buNone/>
              <a:defRPr sz="2100"/>
            </a:lvl5pPr>
            <a:lvl6pPr marL="5225110" indent="0">
              <a:buNone/>
              <a:defRPr sz="2100"/>
            </a:lvl6pPr>
            <a:lvl7pPr marL="6270132" indent="0">
              <a:buNone/>
              <a:defRPr sz="2100"/>
            </a:lvl7pPr>
            <a:lvl8pPr marL="7315154" indent="0">
              <a:buNone/>
              <a:defRPr sz="2100"/>
            </a:lvl8pPr>
            <a:lvl9pPr marL="8360176" indent="0">
              <a:buNone/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35073-AD13-6A48-8F8C-739ACC6114D3}" type="datetimeFigureOut">
              <a:rPr lang="en-US" smtClean="0"/>
              <a:t>7/29/14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0019A-C032-6642-B818-FA5D7495BB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143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732368"/>
            <a:ext cx="16459200" cy="3048000"/>
          </a:xfrm>
          <a:prstGeom prst="rect">
            <a:avLst/>
          </a:prstGeom>
        </p:spPr>
        <p:txBody>
          <a:bodyPr vert="horz" lIns="209004" tIns="104502" rIns="209004" bIns="104502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4267201"/>
            <a:ext cx="16459200" cy="12069235"/>
          </a:xfrm>
          <a:prstGeom prst="rect">
            <a:avLst/>
          </a:prstGeom>
        </p:spPr>
        <p:txBody>
          <a:bodyPr vert="horz" lIns="209004" tIns="104502" rIns="209004" bIns="10450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4400" y="16950268"/>
            <a:ext cx="4267200" cy="973667"/>
          </a:xfrm>
          <a:prstGeom prst="rect">
            <a:avLst/>
          </a:prstGeom>
        </p:spPr>
        <p:txBody>
          <a:bodyPr vert="horz" lIns="209004" tIns="104502" rIns="209004" bIns="104502" rtlCol="0" anchor="ctr"/>
          <a:lstStyle>
            <a:lvl1pPr algn="l">
              <a:defRPr sz="2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35073-AD13-6A48-8F8C-739ACC6114D3}" type="datetimeFigureOut">
              <a:rPr lang="en-US" smtClean="0"/>
              <a:t>7/29/14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48400" y="16950268"/>
            <a:ext cx="5791200" cy="973667"/>
          </a:xfrm>
          <a:prstGeom prst="rect">
            <a:avLst/>
          </a:prstGeom>
        </p:spPr>
        <p:txBody>
          <a:bodyPr vert="horz" lIns="209004" tIns="104502" rIns="209004" bIns="104502" rtlCol="0" anchor="ctr"/>
          <a:lstStyle>
            <a:lvl1pPr algn="ctr">
              <a:defRPr sz="2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106400" y="16950268"/>
            <a:ext cx="4267200" cy="973667"/>
          </a:xfrm>
          <a:prstGeom prst="rect">
            <a:avLst/>
          </a:prstGeom>
        </p:spPr>
        <p:txBody>
          <a:bodyPr vert="horz" lIns="209004" tIns="104502" rIns="209004" bIns="104502" rtlCol="0" anchor="ctr"/>
          <a:lstStyle>
            <a:lvl1pPr algn="r">
              <a:defRPr sz="2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50019A-C032-6642-B818-FA5D7495BB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601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45022" rtl="0" eaLnBrk="1" latinLnBrk="0" hangingPunct="1">
        <a:spcBef>
          <a:spcPct val="0"/>
        </a:spcBef>
        <a:buNone/>
        <a:defRPr sz="10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83767" indent="-783767" algn="l" defTabSz="1045022" rtl="0" eaLnBrk="1" latinLnBrk="0" hangingPunct="1">
        <a:spcBef>
          <a:spcPct val="20000"/>
        </a:spcBef>
        <a:buFont typeface="Arial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1pPr>
      <a:lvl2pPr marL="1698161" indent="-653139" algn="l" defTabSz="1045022" rtl="0" eaLnBrk="1" latinLnBrk="0" hangingPunct="1">
        <a:spcBef>
          <a:spcPct val="20000"/>
        </a:spcBef>
        <a:buFont typeface="Arial"/>
        <a:buChar char="–"/>
        <a:defRPr sz="6400" kern="1200">
          <a:solidFill>
            <a:schemeClr val="tx1"/>
          </a:solidFill>
          <a:latin typeface="+mn-lt"/>
          <a:ea typeface="+mn-ea"/>
          <a:cs typeface="+mn-cs"/>
        </a:defRPr>
      </a:lvl2pPr>
      <a:lvl3pPr marL="2612555" indent="-522511" algn="l" defTabSz="1045022" rtl="0" eaLnBrk="1" latinLnBrk="0" hangingPunct="1">
        <a:spcBef>
          <a:spcPct val="20000"/>
        </a:spcBef>
        <a:buFont typeface="Arial"/>
        <a:buChar char="•"/>
        <a:defRPr sz="5500" kern="1200">
          <a:solidFill>
            <a:schemeClr val="tx1"/>
          </a:solidFill>
          <a:latin typeface="+mn-lt"/>
          <a:ea typeface="+mn-ea"/>
          <a:cs typeface="+mn-cs"/>
        </a:defRPr>
      </a:lvl3pPr>
      <a:lvl4pPr marL="3657577" indent="-522511" algn="l" defTabSz="1045022" rtl="0" eaLnBrk="1" latinLnBrk="0" hangingPunct="1">
        <a:spcBef>
          <a:spcPct val="20000"/>
        </a:spcBef>
        <a:buFont typeface="Arial"/>
        <a:buChar char="–"/>
        <a:defRPr sz="4600" kern="1200">
          <a:solidFill>
            <a:schemeClr val="tx1"/>
          </a:solidFill>
          <a:latin typeface="+mn-lt"/>
          <a:ea typeface="+mn-ea"/>
          <a:cs typeface="+mn-cs"/>
        </a:defRPr>
      </a:lvl4pPr>
      <a:lvl5pPr marL="4702599" indent="-522511" algn="l" defTabSz="1045022" rtl="0" eaLnBrk="1" latinLnBrk="0" hangingPunct="1">
        <a:spcBef>
          <a:spcPct val="20000"/>
        </a:spcBef>
        <a:buFont typeface="Arial"/>
        <a:buChar char="»"/>
        <a:defRPr sz="4600" kern="1200">
          <a:solidFill>
            <a:schemeClr val="tx1"/>
          </a:solidFill>
          <a:latin typeface="+mn-lt"/>
          <a:ea typeface="+mn-ea"/>
          <a:cs typeface="+mn-cs"/>
        </a:defRPr>
      </a:lvl5pPr>
      <a:lvl6pPr marL="5747621" indent="-522511" algn="l" defTabSz="1045022" rtl="0" eaLnBrk="1" latinLnBrk="0" hangingPunct="1">
        <a:spcBef>
          <a:spcPct val="20000"/>
        </a:spcBef>
        <a:buFont typeface="Arial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6pPr>
      <a:lvl7pPr marL="6792643" indent="-522511" algn="l" defTabSz="1045022" rtl="0" eaLnBrk="1" latinLnBrk="0" hangingPunct="1">
        <a:spcBef>
          <a:spcPct val="20000"/>
        </a:spcBef>
        <a:buFont typeface="Arial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7pPr>
      <a:lvl8pPr marL="7837665" indent="-522511" algn="l" defTabSz="1045022" rtl="0" eaLnBrk="1" latinLnBrk="0" hangingPunct="1">
        <a:spcBef>
          <a:spcPct val="20000"/>
        </a:spcBef>
        <a:buFont typeface="Arial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8pPr>
      <a:lvl9pPr marL="8882687" indent="-522511" algn="l" defTabSz="1045022" rtl="0" eaLnBrk="1" latinLnBrk="0" hangingPunct="1">
        <a:spcBef>
          <a:spcPct val="20000"/>
        </a:spcBef>
        <a:buFont typeface="Arial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5022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1pPr>
      <a:lvl2pPr marL="1045022" algn="l" defTabSz="1045022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2pPr>
      <a:lvl3pPr marL="2090044" algn="l" defTabSz="1045022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3pPr>
      <a:lvl4pPr marL="3135066" algn="l" defTabSz="1045022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4pPr>
      <a:lvl5pPr marL="4180088" algn="l" defTabSz="1045022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5pPr>
      <a:lvl6pPr marL="5225110" algn="l" defTabSz="1045022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6pPr>
      <a:lvl7pPr marL="6270132" algn="l" defTabSz="1045022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7pPr>
      <a:lvl8pPr marL="7315154" algn="l" defTabSz="1045022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8pPr>
      <a:lvl9pPr marL="8360176" algn="l" defTabSz="1045022" rtl="0" eaLnBrk="1" latinLnBrk="0" hangingPunct="1">
        <a:defRPr sz="4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0" y="2065524"/>
            <a:ext cx="4633094" cy="3590432"/>
            <a:chOff x="4389468" y="2700523"/>
            <a:chExt cx="4633094" cy="3590432"/>
          </a:xfrm>
        </p:grpSpPr>
        <p:pic>
          <p:nvPicPr>
            <p:cNvPr id="5" name="Picture 4"/>
            <p:cNvPicPr>
              <a:picLocks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53" t="21056" r="1801" b="10228"/>
            <a:stretch/>
          </p:blipFill>
          <p:spPr>
            <a:xfrm>
              <a:off x="5913583" y="5197761"/>
              <a:ext cx="1332211" cy="619961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53" t="21056" r="1801" b="10228"/>
            <a:stretch/>
          </p:blipFill>
          <p:spPr>
            <a:xfrm>
              <a:off x="4629727" y="3278908"/>
              <a:ext cx="2474106" cy="1239923"/>
            </a:xfrm>
            <a:prstGeom prst="rect">
              <a:avLst/>
            </a:prstGeom>
          </p:spPr>
        </p:pic>
        <p:grpSp>
          <p:nvGrpSpPr>
            <p:cNvPr id="7" name="Group 6"/>
            <p:cNvGrpSpPr/>
            <p:nvPr/>
          </p:nvGrpSpPr>
          <p:grpSpPr>
            <a:xfrm>
              <a:off x="4389468" y="2700523"/>
              <a:ext cx="4633094" cy="3590432"/>
              <a:chOff x="4389468" y="2700523"/>
              <a:chExt cx="4633094" cy="3590432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4389468" y="2700523"/>
                <a:ext cx="4633094" cy="3590432"/>
                <a:chOff x="4412558" y="2406297"/>
                <a:chExt cx="4633094" cy="3590432"/>
              </a:xfrm>
            </p:grpSpPr>
            <p:grpSp>
              <p:nvGrpSpPr>
                <p:cNvPr id="10" name="Group 9"/>
                <p:cNvGrpSpPr/>
                <p:nvPr/>
              </p:nvGrpSpPr>
              <p:grpSpPr>
                <a:xfrm>
                  <a:off x="4412558" y="2406297"/>
                  <a:ext cx="4633094" cy="3590432"/>
                  <a:chOff x="4445333" y="2496415"/>
                  <a:chExt cx="4633094" cy="3590432"/>
                </a:xfrm>
              </p:grpSpPr>
              <p:sp>
                <p:nvSpPr>
                  <p:cNvPr id="13" name="Freeform 6"/>
                  <p:cNvSpPr>
                    <a:spLocks/>
                  </p:cNvSpPr>
                  <p:nvPr/>
                </p:nvSpPr>
                <p:spPr bwMode="auto">
                  <a:xfrm>
                    <a:off x="6187733" y="4005521"/>
                    <a:ext cx="13187" cy="13373"/>
                  </a:xfrm>
                  <a:custGeom>
                    <a:avLst/>
                    <a:gdLst>
                      <a:gd name="T0" fmla="*/ 0 w 17"/>
                      <a:gd name="T1" fmla="*/ 0 h 17"/>
                      <a:gd name="T2" fmla="*/ 2147483647 w 17"/>
                      <a:gd name="T3" fmla="*/ 0 h 17"/>
                      <a:gd name="T4" fmla="*/ 2147483647 w 17"/>
                      <a:gd name="T5" fmla="*/ 2147483647 h 17"/>
                      <a:gd name="T6" fmla="*/ 0 w 17"/>
                      <a:gd name="T7" fmla="*/ 2147483647 h 17"/>
                      <a:gd name="T8" fmla="*/ 0 w 17"/>
                      <a:gd name="T9" fmla="*/ 0 h 1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17"/>
                      <a:gd name="T16" fmla="*/ 0 h 17"/>
                      <a:gd name="T17" fmla="*/ 17 w 17"/>
                      <a:gd name="T18" fmla="*/ 17 h 17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17" h="17">
                        <a:moveTo>
                          <a:pt x="0" y="0"/>
                        </a:moveTo>
                        <a:lnTo>
                          <a:pt x="16" y="0"/>
                        </a:lnTo>
                        <a:lnTo>
                          <a:pt x="16" y="16"/>
                        </a:lnTo>
                        <a:lnTo>
                          <a:pt x="0" y="16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FFFFFF"/>
                  </a:solidFill>
                  <a:ln w="9525" cap="rnd">
                    <a:noFill/>
                    <a:round/>
                    <a:headEnd type="none" w="sm" len="sm"/>
                    <a:tailEnd type="none" w="sm" len="sm"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14" name="Freeform 17"/>
                  <p:cNvSpPr>
                    <a:spLocks/>
                  </p:cNvSpPr>
                  <p:nvPr/>
                </p:nvSpPr>
                <p:spPr bwMode="auto">
                  <a:xfrm>
                    <a:off x="6034204" y="5202354"/>
                    <a:ext cx="12245" cy="13373"/>
                  </a:xfrm>
                  <a:custGeom>
                    <a:avLst/>
                    <a:gdLst>
                      <a:gd name="T0" fmla="*/ 0 w 17"/>
                      <a:gd name="T1" fmla="*/ 0 h 17"/>
                      <a:gd name="T2" fmla="*/ 2147483647 w 17"/>
                      <a:gd name="T3" fmla="*/ 0 h 17"/>
                      <a:gd name="T4" fmla="*/ 2147483647 w 17"/>
                      <a:gd name="T5" fmla="*/ 2147483647 h 17"/>
                      <a:gd name="T6" fmla="*/ 0 w 17"/>
                      <a:gd name="T7" fmla="*/ 2147483647 h 17"/>
                      <a:gd name="T8" fmla="*/ 0 w 17"/>
                      <a:gd name="T9" fmla="*/ 0 h 1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17"/>
                      <a:gd name="T16" fmla="*/ 0 h 17"/>
                      <a:gd name="T17" fmla="*/ 17 w 17"/>
                      <a:gd name="T18" fmla="*/ 17 h 17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17" h="17">
                        <a:moveTo>
                          <a:pt x="0" y="0"/>
                        </a:moveTo>
                        <a:lnTo>
                          <a:pt x="16" y="0"/>
                        </a:lnTo>
                        <a:lnTo>
                          <a:pt x="16" y="16"/>
                        </a:lnTo>
                        <a:lnTo>
                          <a:pt x="0" y="16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FFFFFF"/>
                  </a:solidFill>
                  <a:ln w="9525" cap="rnd">
                    <a:noFill/>
                    <a:round/>
                    <a:headEnd type="none" w="sm" len="sm"/>
                    <a:tailEnd type="none" w="sm" len="sm"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15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8854255" y="3585244"/>
                    <a:ext cx="224172" cy="146142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16" name="Line 2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8282521" y="3738074"/>
                    <a:ext cx="634841" cy="1225488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 type="none" w="sm" len="sm"/>
                    <a:tailEnd type="stealth" w="med" len="lg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17" name="Line 26"/>
                  <p:cNvSpPr>
                    <a:spLocks noChangeShapeType="1"/>
                  </p:cNvSpPr>
                  <p:nvPr/>
                </p:nvSpPr>
                <p:spPr bwMode="auto">
                  <a:xfrm>
                    <a:off x="7396192" y="5236740"/>
                    <a:ext cx="390889" cy="699187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prstDash val="dash"/>
                    <a:round/>
                    <a:headEnd type="none" w="sm" len="sm"/>
                    <a:tailEnd type="stealth" w="med" len="lg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18" name="Line 2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7794616" y="5114478"/>
                    <a:ext cx="413494" cy="818585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prstDash val="dash"/>
                    <a:round/>
                    <a:headEnd type="none" w="sm" len="sm"/>
                    <a:tailEnd type="stealth" w="med" len="lg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19" name="Rectangle 28"/>
                  <p:cNvSpPr>
                    <a:spLocks noChangeArrowheads="1"/>
                  </p:cNvSpPr>
                  <p:nvPr/>
                </p:nvSpPr>
                <p:spPr bwMode="auto">
                  <a:xfrm>
                    <a:off x="8163842" y="4964517"/>
                    <a:ext cx="224172" cy="145187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0" name="Rectangle 29"/>
                  <p:cNvSpPr>
                    <a:spLocks noChangeArrowheads="1"/>
                  </p:cNvSpPr>
                  <p:nvPr/>
                </p:nvSpPr>
                <p:spPr bwMode="auto">
                  <a:xfrm>
                    <a:off x="7687239" y="5940705"/>
                    <a:ext cx="224172" cy="146142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7045805" y="4602505"/>
                    <a:ext cx="198741" cy="35819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 type="none" w="sm" len="sm"/>
                    <a:tailEnd type="stealth" w="med" len="lg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2" name="Text Box 3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55127" y="4620786"/>
                    <a:ext cx="1009273" cy="323165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>
                    <a:spAutoFit/>
                  </a:bodyPr>
                  <a:lstStyle/>
                  <a:p>
                    <a:pPr>
                      <a:spcBef>
                        <a:spcPct val="0"/>
                      </a:spcBef>
                    </a:pPr>
                    <a:r>
                      <a:rPr lang="en-US" sz="1500" b="1" i="1" dirty="0">
                        <a:solidFill>
                          <a:srgbClr val="800000"/>
                        </a:solidFill>
                      </a:rPr>
                      <a:t>restriction</a:t>
                    </a:r>
                    <a:endParaRPr lang="en-US" sz="1500" dirty="0">
                      <a:solidFill>
                        <a:srgbClr val="800000"/>
                      </a:solidFill>
                    </a:endParaRPr>
                  </a:p>
                </p:txBody>
              </p:sp>
              <p:sp>
                <p:nvSpPr>
                  <p:cNvPr id="23" name="Text Box 3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08077" y="3850922"/>
                    <a:ext cx="1408579" cy="55399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square">
                    <a:spAutoFit/>
                  </a:bodyPr>
                  <a:lstStyle/>
                  <a:p>
                    <a:pPr algn="r">
                      <a:spcBef>
                        <a:spcPct val="0"/>
                      </a:spcBef>
                    </a:pPr>
                    <a:r>
                      <a:rPr lang="en-US" sz="1500" b="1" i="1" dirty="0">
                        <a:solidFill>
                          <a:srgbClr val="800000"/>
                        </a:solidFill>
                      </a:rPr>
                      <a:t>prolongation</a:t>
                    </a:r>
                  </a:p>
                  <a:p>
                    <a:pPr algn="r">
                      <a:spcBef>
                        <a:spcPct val="0"/>
                      </a:spcBef>
                    </a:pPr>
                    <a:r>
                      <a:rPr lang="en-US" sz="1500" i="1" dirty="0">
                        <a:solidFill>
                          <a:srgbClr val="800000"/>
                        </a:solidFill>
                      </a:rPr>
                      <a:t>(interpolation)</a:t>
                    </a:r>
                    <a:endParaRPr lang="en-US" sz="1500" dirty="0">
                      <a:solidFill>
                        <a:srgbClr val="800000"/>
                      </a:solidFill>
                    </a:endParaRPr>
                  </a:p>
                </p:txBody>
              </p:sp>
              <p:sp>
                <p:nvSpPr>
                  <p:cNvPr id="24" name="Text Box 3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821501" y="2496415"/>
                    <a:ext cx="1879432" cy="400110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square">
                    <a:spAutoFit/>
                  </a:bodyPr>
                  <a:lstStyle/>
                  <a:p>
                    <a:pPr>
                      <a:spcBef>
                        <a:spcPct val="0"/>
                      </a:spcBef>
                    </a:pPr>
                    <a:r>
                      <a:rPr lang="en-US" sz="2000" b="1" dirty="0">
                        <a:solidFill>
                          <a:srgbClr val="800000"/>
                        </a:solidFill>
                      </a:rPr>
                      <a:t>Iteration 0</a:t>
                    </a:r>
                    <a:endParaRPr lang="en-US" sz="2000" dirty="0">
                      <a:solidFill>
                        <a:srgbClr val="800000"/>
                      </a:solidFill>
                    </a:endParaRPr>
                  </a:p>
                </p:txBody>
              </p:sp>
              <p:sp>
                <p:nvSpPr>
                  <p:cNvPr id="25" name="Rectangle 20"/>
                  <p:cNvSpPr>
                    <a:spLocks noChangeArrowheads="1"/>
                  </p:cNvSpPr>
                  <p:nvPr/>
                </p:nvSpPr>
                <p:spPr bwMode="auto">
                  <a:xfrm>
                    <a:off x="4445333" y="4319430"/>
                    <a:ext cx="2726903" cy="32380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 lIns="92075" tIns="46038" rIns="92075" bIns="46038">
                    <a:spAutoFit/>
                  </a:bodyPr>
                  <a:lstStyle/>
                  <a:p>
                    <a:pPr algn="ctr">
                      <a:spcBef>
                        <a:spcPct val="0"/>
                      </a:spcBef>
                    </a:pPr>
                    <a:r>
                      <a:rPr lang="en-US" sz="1500" b="1" i="1" dirty="0">
                        <a:solidFill>
                          <a:srgbClr val="800000"/>
                        </a:solidFill>
                      </a:rPr>
                      <a:t>Relaxation on fine time grid</a:t>
                    </a:r>
                  </a:p>
                </p:txBody>
              </p:sp>
              <p:sp>
                <p:nvSpPr>
                  <p:cNvPr id="26" name="Rectangle 19"/>
                  <p:cNvSpPr>
                    <a:spLocks noChangeArrowheads="1"/>
                  </p:cNvSpPr>
                  <p:nvPr/>
                </p:nvSpPr>
                <p:spPr bwMode="auto">
                  <a:xfrm>
                    <a:off x="4512410" y="2890074"/>
                    <a:ext cx="2680419" cy="1719129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7" name="TextBox 26"/>
                  <p:cNvSpPr txBox="1"/>
                  <p:nvPr/>
                </p:nvSpPr>
                <p:spPr>
                  <a:xfrm rot="16993905">
                    <a:off x="4358674" y="3611949"/>
                    <a:ext cx="571923" cy="3231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500" dirty="0">
                        <a:solidFill>
                          <a:srgbClr val="800000"/>
                        </a:solidFill>
                      </a:rPr>
                      <a:t>Time</a:t>
                    </a:r>
                  </a:p>
                </p:txBody>
              </p:sp>
              <p:sp>
                <p:nvSpPr>
                  <p:cNvPr id="28" name="TextBox 27"/>
                  <p:cNvSpPr txBox="1"/>
                  <p:nvPr/>
                </p:nvSpPr>
                <p:spPr>
                  <a:xfrm rot="20878399">
                    <a:off x="5545600" y="4003949"/>
                    <a:ext cx="643306" cy="3231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500" dirty="0">
                        <a:solidFill>
                          <a:srgbClr val="800000"/>
                        </a:solidFill>
                      </a:rPr>
                      <a:t>Space</a:t>
                    </a:r>
                  </a:p>
                </p:txBody>
              </p:sp>
              <p:sp>
                <p:nvSpPr>
                  <p:cNvPr id="29" name="Line 2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731429" y="3161590"/>
                    <a:ext cx="122165" cy="407474"/>
                  </a:xfrm>
                  <a:prstGeom prst="line">
                    <a:avLst/>
                  </a:prstGeom>
                  <a:noFill/>
                  <a:ln w="28575">
                    <a:solidFill>
                      <a:srgbClr val="800000"/>
                    </a:solidFill>
                    <a:round/>
                    <a:headEnd type="none" w="sm" len="sm"/>
                    <a:tailEnd type="triangle" w="med" len="lg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0" name="Line 2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200795" y="3984102"/>
                    <a:ext cx="515661" cy="145445"/>
                  </a:xfrm>
                  <a:prstGeom prst="line">
                    <a:avLst/>
                  </a:prstGeom>
                  <a:noFill/>
                  <a:ln w="28575">
                    <a:solidFill>
                      <a:srgbClr val="800000"/>
                    </a:solidFill>
                    <a:round/>
                    <a:headEnd type="none" w="sm" len="sm"/>
                    <a:tailEnd type="triangle" w="med" len="lg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grpSp>
                <p:nvGrpSpPr>
                  <p:cNvPr id="31" name="Group 30"/>
                  <p:cNvGrpSpPr/>
                  <p:nvPr/>
                </p:nvGrpSpPr>
                <p:grpSpPr>
                  <a:xfrm>
                    <a:off x="5840012" y="4965290"/>
                    <a:ext cx="1534179" cy="1030478"/>
                    <a:chOff x="5454918" y="5153742"/>
                    <a:chExt cx="1534179" cy="1030478"/>
                  </a:xfrm>
                </p:grpSpPr>
                <p:sp>
                  <p:nvSpPr>
                    <p:cNvPr id="32" name="Rectangle 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454918" y="5629580"/>
                      <a:ext cx="1525985" cy="55464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2075" tIns="46038" rIns="92075" bIns="46038">
                      <a:spAutoFit/>
                    </a:bodyPr>
                    <a:lstStyle/>
                    <a:p>
                      <a:pPr algn="ctr">
                        <a:spcBef>
                          <a:spcPct val="0"/>
                        </a:spcBef>
                      </a:pPr>
                      <a:r>
                        <a:rPr lang="en-US" sz="1500" b="1" i="1" dirty="0">
                          <a:solidFill>
                            <a:srgbClr val="800000"/>
                          </a:solidFill>
                        </a:rPr>
                        <a:t>Relaxation on first coarse grid</a:t>
                      </a:r>
                    </a:p>
                  </p:txBody>
                </p:sp>
                <p:sp>
                  <p:nvSpPr>
                    <p:cNvPr id="33" name="Rectangle 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489677" y="5153742"/>
                      <a:ext cx="1499420" cy="983215"/>
                    </a:xfrm>
                    <a:prstGeom prst="rect">
                      <a:avLst/>
                    </a:prstGeom>
                    <a:noFill/>
                    <a:ln w="254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</p:grpSp>
            </p:grpSp>
            <p:sp>
              <p:nvSpPr>
                <p:cNvPr id="11" name="Left Brace 10"/>
                <p:cNvSpPr/>
                <p:nvPr/>
              </p:nvSpPr>
              <p:spPr>
                <a:xfrm>
                  <a:off x="5538839" y="4875161"/>
                  <a:ext cx="213027" cy="991420"/>
                </a:xfrm>
                <a:prstGeom prst="leftBrace">
                  <a:avLst/>
                </a:prstGeom>
                <a:ln w="31750" cmpd="sng">
                  <a:solidFill>
                    <a:srgbClr val="8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rgbClr val="800000"/>
                    </a:solidFill>
                  </a:endParaRPr>
                </a:p>
              </p:txBody>
            </p:sp>
            <p:sp>
              <p:nvSpPr>
                <p:cNvPr id="12" name="Rectangle 20"/>
                <p:cNvSpPr>
                  <a:spLocks noChangeArrowheads="1"/>
                </p:cNvSpPr>
                <p:nvPr/>
              </p:nvSpPr>
              <p:spPr bwMode="auto">
                <a:xfrm>
                  <a:off x="4439044" y="4849797"/>
                  <a:ext cx="1171678" cy="101630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92075" tIns="46038" rIns="92075" bIns="46038">
                  <a:spAutoFit/>
                </a:bodyPr>
                <a:lstStyle/>
                <a:p>
                  <a:pPr>
                    <a:spcBef>
                      <a:spcPct val="0"/>
                    </a:spcBef>
                  </a:pPr>
                  <a:r>
                    <a:rPr lang="en-US" sz="1500" b="1" i="1" dirty="0">
                      <a:solidFill>
                        <a:srgbClr val="800000"/>
                      </a:solidFill>
                    </a:rPr>
                    <a:t>Note: smaller grid</a:t>
                  </a:r>
                </a:p>
                <a:p>
                  <a:pPr>
                    <a:spcBef>
                      <a:spcPct val="0"/>
                    </a:spcBef>
                  </a:pPr>
                  <a:r>
                    <a:rPr lang="en-US" sz="1500" b="1" i="1" dirty="0">
                      <a:solidFill>
                        <a:srgbClr val="800000"/>
                      </a:solidFill>
                    </a:rPr>
                    <a:t>with fewer time values</a:t>
                  </a:r>
                </a:p>
              </p:txBody>
            </p:sp>
          </p:grpSp>
          <p:pic>
            <p:nvPicPr>
              <p:cNvPr id="9" name="Picture 8" descr="latex-image-1.pdf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290705" y="3144982"/>
                <a:ext cx="1079500" cy="152400"/>
              </a:xfrm>
              <a:prstGeom prst="rect">
                <a:avLst/>
              </a:prstGeom>
            </p:spPr>
          </p:pic>
        </p:grpSp>
      </p:grpSp>
      <p:grpSp>
        <p:nvGrpSpPr>
          <p:cNvPr id="35" name="Group 34"/>
          <p:cNvGrpSpPr>
            <a:grpSpLocks noChangeAspect="1"/>
          </p:cNvGrpSpPr>
          <p:nvPr/>
        </p:nvGrpSpPr>
        <p:grpSpPr>
          <a:xfrm>
            <a:off x="4992101" y="2062708"/>
            <a:ext cx="4633094" cy="3590432"/>
            <a:chOff x="4389468" y="2700523"/>
            <a:chExt cx="4633094" cy="3590432"/>
          </a:xfrm>
        </p:grpSpPr>
        <p:grpSp>
          <p:nvGrpSpPr>
            <p:cNvPr id="38" name="Group 37"/>
            <p:cNvGrpSpPr/>
            <p:nvPr/>
          </p:nvGrpSpPr>
          <p:grpSpPr>
            <a:xfrm>
              <a:off x="4389468" y="2700523"/>
              <a:ext cx="4633094" cy="3590432"/>
              <a:chOff x="4445333" y="2496415"/>
              <a:chExt cx="4633094" cy="3590432"/>
            </a:xfrm>
          </p:grpSpPr>
          <p:sp>
            <p:nvSpPr>
              <p:cNvPr id="41" name="Freeform 6"/>
              <p:cNvSpPr>
                <a:spLocks/>
              </p:cNvSpPr>
              <p:nvPr/>
            </p:nvSpPr>
            <p:spPr bwMode="auto">
              <a:xfrm>
                <a:off x="6187733" y="4005521"/>
                <a:ext cx="13187" cy="13373"/>
              </a:xfrm>
              <a:custGeom>
                <a:avLst/>
                <a:gdLst>
                  <a:gd name="T0" fmla="*/ 0 w 17"/>
                  <a:gd name="T1" fmla="*/ 0 h 17"/>
                  <a:gd name="T2" fmla="*/ 2147483647 w 17"/>
                  <a:gd name="T3" fmla="*/ 0 h 17"/>
                  <a:gd name="T4" fmla="*/ 2147483647 w 17"/>
                  <a:gd name="T5" fmla="*/ 2147483647 h 17"/>
                  <a:gd name="T6" fmla="*/ 0 w 17"/>
                  <a:gd name="T7" fmla="*/ 2147483647 h 17"/>
                  <a:gd name="T8" fmla="*/ 0 w 17"/>
                  <a:gd name="T9" fmla="*/ 0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"/>
                  <a:gd name="T16" fmla="*/ 0 h 17"/>
                  <a:gd name="T17" fmla="*/ 17 w 17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" h="17">
                    <a:moveTo>
                      <a:pt x="0" y="0"/>
                    </a:moveTo>
                    <a:lnTo>
                      <a:pt x="16" y="0"/>
                    </a:lnTo>
                    <a:lnTo>
                      <a:pt x="16" y="16"/>
                    </a:lnTo>
                    <a:lnTo>
                      <a:pt x="0" y="1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FFFF"/>
              </a:solidFill>
              <a:ln w="9525" cap="rnd">
                <a:noFill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2" name="Freeform 17"/>
              <p:cNvSpPr>
                <a:spLocks/>
              </p:cNvSpPr>
              <p:nvPr/>
            </p:nvSpPr>
            <p:spPr bwMode="auto">
              <a:xfrm>
                <a:off x="6034204" y="5202354"/>
                <a:ext cx="12245" cy="13373"/>
              </a:xfrm>
              <a:custGeom>
                <a:avLst/>
                <a:gdLst>
                  <a:gd name="T0" fmla="*/ 0 w 17"/>
                  <a:gd name="T1" fmla="*/ 0 h 17"/>
                  <a:gd name="T2" fmla="*/ 2147483647 w 17"/>
                  <a:gd name="T3" fmla="*/ 0 h 17"/>
                  <a:gd name="T4" fmla="*/ 2147483647 w 17"/>
                  <a:gd name="T5" fmla="*/ 2147483647 h 17"/>
                  <a:gd name="T6" fmla="*/ 0 w 17"/>
                  <a:gd name="T7" fmla="*/ 2147483647 h 17"/>
                  <a:gd name="T8" fmla="*/ 0 w 17"/>
                  <a:gd name="T9" fmla="*/ 0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"/>
                  <a:gd name="T16" fmla="*/ 0 h 17"/>
                  <a:gd name="T17" fmla="*/ 17 w 17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" h="17">
                    <a:moveTo>
                      <a:pt x="0" y="0"/>
                    </a:moveTo>
                    <a:lnTo>
                      <a:pt x="16" y="0"/>
                    </a:lnTo>
                    <a:lnTo>
                      <a:pt x="16" y="16"/>
                    </a:lnTo>
                    <a:lnTo>
                      <a:pt x="0" y="1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FFFF"/>
              </a:solidFill>
              <a:ln w="9525" cap="rnd">
                <a:noFill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3" name="Rectangle 23"/>
              <p:cNvSpPr>
                <a:spLocks noChangeArrowheads="1"/>
              </p:cNvSpPr>
              <p:nvPr/>
            </p:nvSpPr>
            <p:spPr bwMode="auto">
              <a:xfrm>
                <a:off x="8854255" y="3585244"/>
                <a:ext cx="224172" cy="146142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44" name="Line 25"/>
              <p:cNvSpPr>
                <a:spLocks noChangeShapeType="1"/>
              </p:cNvSpPr>
              <p:nvPr/>
            </p:nvSpPr>
            <p:spPr bwMode="auto">
              <a:xfrm flipV="1">
                <a:off x="8282521" y="3738074"/>
                <a:ext cx="634841" cy="1225488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stealth" w="med" len="lg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45" name="Line 26"/>
              <p:cNvSpPr>
                <a:spLocks noChangeShapeType="1"/>
              </p:cNvSpPr>
              <p:nvPr/>
            </p:nvSpPr>
            <p:spPr bwMode="auto">
              <a:xfrm>
                <a:off x="7396192" y="5236740"/>
                <a:ext cx="390889" cy="699187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prstDash val="dash"/>
                <a:round/>
                <a:headEnd type="none" w="sm" len="sm"/>
                <a:tailEnd type="stealth" w="med" len="lg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46" name="Line 27"/>
              <p:cNvSpPr>
                <a:spLocks noChangeShapeType="1"/>
              </p:cNvSpPr>
              <p:nvPr/>
            </p:nvSpPr>
            <p:spPr bwMode="auto">
              <a:xfrm flipV="1">
                <a:off x="7794616" y="5114478"/>
                <a:ext cx="413494" cy="818585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prstDash val="dash"/>
                <a:round/>
                <a:headEnd type="none" w="sm" len="sm"/>
                <a:tailEnd type="stealth" w="med" len="lg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47" name="Rectangle 28"/>
              <p:cNvSpPr>
                <a:spLocks noChangeArrowheads="1"/>
              </p:cNvSpPr>
              <p:nvPr/>
            </p:nvSpPr>
            <p:spPr bwMode="auto">
              <a:xfrm>
                <a:off x="8163842" y="4964517"/>
                <a:ext cx="224172" cy="14518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48" name="Rectangle 29"/>
              <p:cNvSpPr>
                <a:spLocks noChangeArrowheads="1"/>
              </p:cNvSpPr>
              <p:nvPr/>
            </p:nvSpPr>
            <p:spPr bwMode="auto">
              <a:xfrm>
                <a:off x="7687239" y="5940705"/>
                <a:ext cx="224172" cy="146142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49" name="Line 24"/>
              <p:cNvSpPr>
                <a:spLocks noChangeShapeType="1"/>
              </p:cNvSpPr>
              <p:nvPr/>
            </p:nvSpPr>
            <p:spPr bwMode="auto">
              <a:xfrm>
                <a:off x="7045805" y="4602505"/>
                <a:ext cx="198741" cy="35819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stealth" w="med" len="lg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52" name="Text Box 30"/>
              <p:cNvSpPr txBox="1">
                <a:spLocks noChangeArrowheads="1"/>
              </p:cNvSpPr>
              <p:nvPr/>
            </p:nvSpPr>
            <p:spPr bwMode="auto">
              <a:xfrm>
                <a:off x="6821501" y="2496415"/>
                <a:ext cx="1879432" cy="400110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0"/>
                  </a:spcBef>
                </a:pPr>
                <a:r>
                  <a:rPr lang="en-US" sz="2000" b="1" dirty="0">
                    <a:solidFill>
                      <a:srgbClr val="800000"/>
                    </a:solidFill>
                  </a:rPr>
                  <a:t>Iteration 1</a:t>
                </a:r>
                <a:endParaRPr lang="en-US" sz="2000" dirty="0">
                  <a:solidFill>
                    <a:srgbClr val="800000"/>
                  </a:solidFill>
                </a:endParaRPr>
              </a:p>
            </p:txBody>
          </p:sp>
          <p:pic>
            <p:nvPicPr>
              <p:cNvPr id="53" name="Picture 52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5450" b="9267"/>
              <a:stretch/>
            </p:blipFill>
            <p:spPr>
              <a:xfrm>
                <a:off x="4699061" y="3160919"/>
                <a:ext cx="2515412" cy="1156199"/>
              </a:xfrm>
              <a:prstGeom prst="rect">
                <a:avLst/>
              </a:prstGeom>
            </p:spPr>
          </p:pic>
          <p:sp>
            <p:nvSpPr>
              <p:cNvPr id="54" name="Rectangle 20"/>
              <p:cNvSpPr>
                <a:spLocks noChangeArrowheads="1"/>
              </p:cNvSpPr>
              <p:nvPr/>
            </p:nvSpPr>
            <p:spPr bwMode="auto">
              <a:xfrm>
                <a:off x="4445333" y="4319430"/>
                <a:ext cx="2726903" cy="3238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en-US" sz="1500" b="1" i="1" dirty="0">
                    <a:solidFill>
                      <a:srgbClr val="800000"/>
                    </a:solidFill>
                  </a:rPr>
                  <a:t>Relaxation on fine time grid</a:t>
                </a:r>
              </a:p>
            </p:txBody>
          </p:sp>
          <p:sp>
            <p:nvSpPr>
              <p:cNvPr id="55" name="Rectangle 19"/>
              <p:cNvSpPr>
                <a:spLocks noChangeArrowheads="1"/>
              </p:cNvSpPr>
              <p:nvPr/>
            </p:nvSpPr>
            <p:spPr bwMode="auto">
              <a:xfrm>
                <a:off x="4512410" y="2890074"/>
                <a:ext cx="2680419" cy="1719129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 rot="16993905">
                <a:off x="4382919" y="3919046"/>
                <a:ext cx="571923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500" dirty="0">
                    <a:solidFill>
                      <a:srgbClr val="800000"/>
                    </a:solidFill>
                  </a:rPr>
                  <a:t>Time</a:t>
                </a: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 rot="20878399">
                <a:off x="5545600" y="4003949"/>
                <a:ext cx="643306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500" dirty="0">
                    <a:solidFill>
                      <a:srgbClr val="800000"/>
                    </a:solidFill>
                  </a:rPr>
                  <a:t>Space</a:t>
                </a:r>
              </a:p>
            </p:txBody>
          </p:sp>
          <p:sp>
            <p:nvSpPr>
              <p:cNvPr id="58" name="Line 25"/>
              <p:cNvSpPr>
                <a:spLocks noChangeShapeType="1"/>
              </p:cNvSpPr>
              <p:nvPr/>
            </p:nvSpPr>
            <p:spPr bwMode="auto">
              <a:xfrm flipV="1">
                <a:off x="4766064" y="3461760"/>
                <a:ext cx="122165" cy="407474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 type="none" w="sm" len="sm"/>
                <a:tailEnd type="triangle" w="med" len="lg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59" name="Line 25"/>
              <p:cNvSpPr>
                <a:spLocks noChangeShapeType="1"/>
              </p:cNvSpPr>
              <p:nvPr/>
            </p:nvSpPr>
            <p:spPr bwMode="auto">
              <a:xfrm flipV="1">
                <a:off x="6200795" y="3984102"/>
                <a:ext cx="515661" cy="145445"/>
              </a:xfrm>
              <a:prstGeom prst="line">
                <a:avLst/>
              </a:prstGeom>
              <a:noFill/>
              <a:ln w="28575">
                <a:solidFill>
                  <a:srgbClr val="800000"/>
                </a:solidFill>
                <a:round/>
                <a:headEnd type="none" w="sm" len="sm"/>
                <a:tailEnd type="triangle" w="med" len="lg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60" name="Group 59"/>
              <p:cNvGrpSpPr/>
              <p:nvPr/>
            </p:nvGrpSpPr>
            <p:grpSpPr>
              <a:xfrm>
                <a:off x="5840012" y="4965290"/>
                <a:ext cx="1534179" cy="1030478"/>
                <a:chOff x="5454918" y="5153742"/>
                <a:chExt cx="1534179" cy="1030478"/>
              </a:xfrm>
            </p:grpSpPr>
            <p:pic>
              <p:nvPicPr>
                <p:cNvPr id="61" name="Picture 60"/>
                <p:cNvPicPr>
                  <a:picLocks noChangeAspect="1"/>
                </p:cNvPicPr>
                <p:nvPr/>
              </p:nvPicPr>
              <p:blipFill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25450" b="9267"/>
                <a:stretch/>
              </p:blipFill>
              <p:spPr>
                <a:xfrm>
                  <a:off x="5510745" y="5161934"/>
                  <a:ext cx="1453577" cy="668131"/>
                </a:xfrm>
                <a:prstGeom prst="rect">
                  <a:avLst/>
                </a:prstGeom>
              </p:spPr>
            </p:pic>
            <p:sp>
              <p:nvSpPr>
                <p:cNvPr id="62" name="Rectangle 20"/>
                <p:cNvSpPr>
                  <a:spLocks noChangeArrowheads="1"/>
                </p:cNvSpPr>
                <p:nvPr/>
              </p:nvSpPr>
              <p:spPr bwMode="auto">
                <a:xfrm>
                  <a:off x="5454918" y="5629580"/>
                  <a:ext cx="1525985" cy="5546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92075" tIns="46038" rIns="92075" bIns="46038">
                  <a:spAutoFit/>
                </a:bodyPr>
                <a:lstStyle/>
                <a:p>
                  <a:pPr algn="ctr">
                    <a:spcBef>
                      <a:spcPct val="0"/>
                    </a:spcBef>
                  </a:pPr>
                  <a:r>
                    <a:rPr lang="en-US" sz="1500" b="1" i="1" dirty="0">
                      <a:solidFill>
                        <a:srgbClr val="800000"/>
                      </a:solidFill>
                    </a:rPr>
                    <a:t>Relaxation on first coarse grid</a:t>
                  </a:r>
                </a:p>
              </p:txBody>
            </p:sp>
            <p:sp>
              <p:nvSpPr>
                <p:cNvPr id="63" name="Rectangle 19"/>
                <p:cNvSpPr>
                  <a:spLocks noChangeArrowheads="1"/>
                </p:cNvSpPr>
                <p:nvPr/>
              </p:nvSpPr>
              <p:spPr bwMode="auto">
                <a:xfrm>
                  <a:off x="5489677" y="5153742"/>
                  <a:ext cx="1499420" cy="983215"/>
                </a:xfrm>
                <a:prstGeom prst="rect">
                  <a:avLst/>
                </a:prstGeom>
                <a:noFill/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</p:grpSp>
        <p:pic>
          <p:nvPicPr>
            <p:cNvPr id="37" name="Picture 36" descr="latex-image-1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90705" y="3168072"/>
              <a:ext cx="1079500" cy="152400"/>
            </a:xfrm>
            <a:prstGeom prst="rect">
              <a:avLst/>
            </a:prstGeom>
          </p:spPr>
        </p:pic>
      </p:grpSp>
      <p:sp>
        <p:nvSpPr>
          <p:cNvPr id="64" name="Rounded Rectangle 63"/>
          <p:cNvSpPr/>
          <p:nvPr/>
        </p:nvSpPr>
        <p:spPr bwMode="auto">
          <a:xfrm>
            <a:off x="1522360" y="4566991"/>
            <a:ext cx="1349455" cy="596901"/>
          </a:xfrm>
          <a:prstGeom prst="round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rtlCol="0" anchor="b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</a:pP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65" name="Rounded Rectangle 64"/>
          <p:cNvSpPr/>
          <p:nvPr/>
        </p:nvSpPr>
        <p:spPr bwMode="auto">
          <a:xfrm>
            <a:off x="6490877" y="4565196"/>
            <a:ext cx="1349455" cy="596901"/>
          </a:xfrm>
          <a:prstGeom prst="round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rtlCol="0" anchor="b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</a:pP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66" name="Line 25"/>
          <p:cNvSpPr>
            <a:spLocks noChangeShapeType="1"/>
          </p:cNvSpPr>
          <p:nvPr/>
        </p:nvSpPr>
        <p:spPr bwMode="auto">
          <a:xfrm flipV="1">
            <a:off x="4415381" y="2302521"/>
            <a:ext cx="769576" cy="0"/>
          </a:xfrm>
          <a:prstGeom prst="line">
            <a:avLst/>
          </a:prstGeom>
          <a:noFill/>
          <a:ln w="76200">
            <a:solidFill>
              <a:srgbClr val="800000"/>
            </a:solidFill>
            <a:round/>
            <a:headEnd type="none" w="sm" len="sm"/>
            <a:tailEnd type="triangle" w="med" len="lg"/>
          </a:ln>
        </p:spPr>
        <p:txBody>
          <a:bodyPr wrap="none" anchor="ctr"/>
          <a:lstStyle/>
          <a:p>
            <a:r>
              <a:rPr lang="en-US" dirty="0" smtClean="0"/>
              <a:t> </a:t>
            </a:r>
            <a:endParaRPr lang="en-US" dirty="0"/>
          </a:p>
        </p:txBody>
      </p:sp>
      <p:grpSp>
        <p:nvGrpSpPr>
          <p:cNvPr id="67" name="Group 66"/>
          <p:cNvGrpSpPr/>
          <p:nvPr/>
        </p:nvGrpSpPr>
        <p:grpSpPr>
          <a:xfrm>
            <a:off x="9969605" y="2094859"/>
            <a:ext cx="4633094" cy="3598052"/>
            <a:chOff x="4389468" y="2692903"/>
            <a:chExt cx="4633094" cy="3598052"/>
          </a:xfrm>
        </p:grpSpPr>
        <p:pic>
          <p:nvPicPr>
            <p:cNvPr id="68" name="Picture 67"/>
            <p:cNvPicPr>
              <a:picLocks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30" t="26640" r="2632" b="9500"/>
            <a:stretch/>
          </p:blipFill>
          <p:spPr>
            <a:xfrm>
              <a:off x="5913582" y="5197764"/>
              <a:ext cx="1291959" cy="648169"/>
            </a:xfrm>
            <a:prstGeom prst="rect">
              <a:avLst/>
            </a:prstGeom>
          </p:spPr>
        </p:pic>
        <p:pic>
          <p:nvPicPr>
            <p:cNvPr id="69" name="Picture 68"/>
            <p:cNvPicPr>
              <a:picLocks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30" t="26640" r="2632" b="9500"/>
            <a:stretch/>
          </p:blipFill>
          <p:spPr>
            <a:xfrm>
              <a:off x="4733637" y="3394364"/>
              <a:ext cx="2399353" cy="1152300"/>
            </a:xfrm>
            <a:prstGeom prst="rect">
              <a:avLst/>
            </a:prstGeom>
          </p:spPr>
        </p:pic>
        <p:grpSp>
          <p:nvGrpSpPr>
            <p:cNvPr id="70" name="Group 69"/>
            <p:cNvGrpSpPr/>
            <p:nvPr/>
          </p:nvGrpSpPr>
          <p:grpSpPr>
            <a:xfrm>
              <a:off x="4389468" y="2692903"/>
              <a:ext cx="4633094" cy="3598052"/>
              <a:chOff x="4389468" y="2692903"/>
              <a:chExt cx="4633094" cy="3598052"/>
            </a:xfrm>
          </p:grpSpPr>
          <p:grpSp>
            <p:nvGrpSpPr>
              <p:cNvPr id="71" name="Group 70"/>
              <p:cNvGrpSpPr/>
              <p:nvPr/>
            </p:nvGrpSpPr>
            <p:grpSpPr>
              <a:xfrm>
                <a:off x="4389468" y="2692903"/>
                <a:ext cx="4633094" cy="3598052"/>
                <a:chOff x="4412558" y="2398677"/>
                <a:chExt cx="4633094" cy="3598052"/>
              </a:xfrm>
            </p:grpSpPr>
            <p:grpSp>
              <p:nvGrpSpPr>
                <p:cNvPr id="73" name="Group 72"/>
                <p:cNvGrpSpPr/>
                <p:nvPr/>
              </p:nvGrpSpPr>
              <p:grpSpPr>
                <a:xfrm>
                  <a:off x="4412558" y="2398677"/>
                  <a:ext cx="4633094" cy="3598052"/>
                  <a:chOff x="4445333" y="2488795"/>
                  <a:chExt cx="4633094" cy="3598052"/>
                </a:xfrm>
              </p:grpSpPr>
              <p:sp>
                <p:nvSpPr>
                  <p:cNvPr id="76" name="Freeform 6"/>
                  <p:cNvSpPr>
                    <a:spLocks/>
                  </p:cNvSpPr>
                  <p:nvPr/>
                </p:nvSpPr>
                <p:spPr bwMode="auto">
                  <a:xfrm>
                    <a:off x="6187733" y="4005521"/>
                    <a:ext cx="13187" cy="13373"/>
                  </a:xfrm>
                  <a:custGeom>
                    <a:avLst/>
                    <a:gdLst>
                      <a:gd name="T0" fmla="*/ 0 w 17"/>
                      <a:gd name="T1" fmla="*/ 0 h 17"/>
                      <a:gd name="T2" fmla="*/ 2147483647 w 17"/>
                      <a:gd name="T3" fmla="*/ 0 h 17"/>
                      <a:gd name="T4" fmla="*/ 2147483647 w 17"/>
                      <a:gd name="T5" fmla="*/ 2147483647 h 17"/>
                      <a:gd name="T6" fmla="*/ 0 w 17"/>
                      <a:gd name="T7" fmla="*/ 2147483647 h 17"/>
                      <a:gd name="T8" fmla="*/ 0 w 17"/>
                      <a:gd name="T9" fmla="*/ 0 h 1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17"/>
                      <a:gd name="T16" fmla="*/ 0 h 17"/>
                      <a:gd name="T17" fmla="*/ 17 w 17"/>
                      <a:gd name="T18" fmla="*/ 17 h 17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17" h="17">
                        <a:moveTo>
                          <a:pt x="0" y="0"/>
                        </a:moveTo>
                        <a:lnTo>
                          <a:pt x="16" y="0"/>
                        </a:lnTo>
                        <a:lnTo>
                          <a:pt x="16" y="16"/>
                        </a:lnTo>
                        <a:lnTo>
                          <a:pt x="0" y="16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FFFFFF"/>
                  </a:solidFill>
                  <a:ln w="9525" cap="rnd">
                    <a:noFill/>
                    <a:round/>
                    <a:headEnd type="none" w="sm" len="sm"/>
                    <a:tailEnd type="none" w="sm" len="sm"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77" name="Freeform 17"/>
                  <p:cNvSpPr>
                    <a:spLocks/>
                  </p:cNvSpPr>
                  <p:nvPr/>
                </p:nvSpPr>
                <p:spPr bwMode="auto">
                  <a:xfrm>
                    <a:off x="6034204" y="5202354"/>
                    <a:ext cx="12245" cy="13373"/>
                  </a:xfrm>
                  <a:custGeom>
                    <a:avLst/>
                    <a:gdLst>
                      <a:gd name="T0" fmla="*/ 0 w 17"/>
                      <a:gd name="T1" fmla="*/ 0 h 17"/>
                      <a:gd name="T2" fmla="*/ 2147483647 w 17"/>
                      <a:gd name="T3" fmla="*/ 0 h 17"/>
                      <a:gd name="T4" fmla="*/ 2147483647 w 17"/>
                      <a:gd name="T5" fmla="*/ 2147483647 h 17"/>
                      <a:gd name="T6" fmla="*/ 0 w 17"/>
                      <a:gd name="T7" fmla="*/ 2147483647 h 17"/>
                      <a:gd name="T8" fmla="*/ 0 w 17"/>
                      <a:gd name="T9" fmla="*/ 0 h 1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17"/>
                      <a:gd name="T16" fmla="*/ 0 h 17"/>
                      <a:gd name="T17" fmla="*/ 17 w 17"/>
                      <a:gd name="T18" fmla="*/ 17 h 17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17" h="17">
                        <a:moveTo>
                          <a:pt x="0" y="0"/>
                        </a:moveTo>
                        <a:lnTo>
                          <a:pt x="16" y="0"/>
                        </a:lnTo>
                        <a:lnTo>
                          <a:pt x="16" y="16"/>
                        </a:lnTo>
                        <a:lnTo>
                          <a:pt x="0" y="16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FFFFFF"/>
                  </a:solidFill>
                  <a:ln w="9525" cap="rnd">
                    <a:noFill/>
                    <a:round/>
                    <a:headEnd type="none" w="sm" len="sm"/>
                    <a:tailEnd type="none" w="sm" len="sm"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78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8854255" y="3585244"/>
                    <a:ext cx="224172" cy="146142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79" name="Line 2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8282521" y="3738074"/>
                    <a:ext cx="634841" cy="1225488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 type="none" w="sm" len="sm"/>
                    <a:tailEnd type="stealth" w="med" len="lg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80" name="Line 26"/>
                  <p:cNvSpPr>
                    <a:spLocks noChangeShapeType="1"/>
                  </p:cNvSpPr>
                  <p:nvPr/>
                </p:nvSpPr>
                <p:spPr bwMode="auto">
                  <a:xfrm>
                    <a:off x="7396192" y="5236740"/>
                    <a:ext cx="390889" cy="699187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prstDash val="dash"/>
                    <a:round/>
                    <a:headEnd type="none" w="sm" len="sm"/>
                    <a:tailEnd type="stealth" w="med" len="lg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81" name="Line 2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7794616" y="5114478"/>
                    <a:ext cx="413494" cy="818585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prstDash val="dash"/>
                    <a:round/>
                    <a:headEnd type="none" w="sm" len="sm"/>
                    <a:tailEnd type="stealth" w="med" len="lg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82" name="Rectangle 28"/>
                  <p:cNvSpPr>
                    <a:spLocks noChangeArrowheads="1"/>
                  </p:cNvSpPr>
                  <p:nvPr/>
                </p:nvSpPr>
                <p:spPr bwMode="auto">
                  <a:xfrm>
                    <a:off x="8163842" y="4964517"/>
                    <a:ext cx="224172" cy="145187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83" name="Rectangle 29"/>
                  <p:cNvSpPr>
                    <a:spLocks noChangeArrowheads="1"/>
                  </p:cNvSpPr>
                  <p:nvPr/>
                </p:nvSpPr>
                <p:spPr bwMode="auto">
                  <a:xfrm>
                    <a:off x="7687239" y="5940705"/>
                    <a:ext cx="224172" cy="146142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84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7045805" y="4602505"/>
                    <a:ext cx="198741" cy="35819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 type="none" w="sm" len="sm"/>
                    <a:tailEnd type="stealth" w="med" len="lg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85" name="Text Box 3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55127" y="4620786"/>
                    <a:ext cx="1009273" cy="323165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>
                    <a:spAutoFit/>
                  </a:bodyPr>
                  <a:lstStyle/>
                  <a:p>
                    <a:pPr>
                      <a:spcBef>
                        <a:spcPct val="0"/>
                      </a:spcBef>
                    </a:pPr>
                    <a:r>
                      <a:rPr lang="en-US" sz="1500" b="1" i="1" dirty="0">
                        <a:solidFill>
                          <a:srgbClr val="800000"/>
                        </a:solidFill>
                      </a:rPr>
                      <a:t>restriction</a:t>
                    </a:r>
                    <a:endParaRPr lang="en-US" sz="1500" dirty="0">
                      <a:solidFill>
                        <a:srgbClr val="800000"/>
                      </a:solidFill>
                    </a:endParaRPr>
                  </a:p>
                </p:txBody>
              </p:sp>
              <p:sp>
                <p:nvSpPr>
                  <p:cNvPr id="86" name="Text Box 3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08077" y="3850922"/>
                    <a:ext cx="1408579" cy="564451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square">
                    <a:spAutoFit/>
                  </a:bodyPr>
                  <a:lstStyle/>
                  <a:p>
                    <a:pPr algn="r">
                      <a:spcBef>
                        <a:spcPct val="0"/>
                      </a:spcBef>
                    </a:pPr>
                    <a:r>
                      <a:rPr lang="en-US" sz="1500" b="1" i="1" dirty="0">
                        <a:solidFill>
                          <a:srgbClr val="800000"/>
                        </a:solidFill>
                      </a:rPr>
                      <a:t>prolongation</a:t>
                    </a:r>
                  </a:p>
                  <a:p>
                    <a:pPr algn="r">
                      <a:spcBef>
                        <a:spcPct val="0"/>
                      </a:spcBef>
                    </a:pPr>
                    <a:r>
                      <a:rPr lang="en-US" sz="1500" i="1" dirty="0">
                        <a:solidFill>
                          <a:srgbClr val="800000"/>
                        </a:solidFill>
                      </a:rPr>
                      <a:t>(interpolation)</a:t>
                    </a:r>
                    <a:endParaRPr lang="en-US" sz="1500" dirty="0">
                      <a:solidFill>
                        <a:srgbClr val="800000"/>
                      </a:solidFill>
                    </a:endParaRPr>
                  </a:p>
                </p:txBody>
              </p:sp>
              <p:sp>
                <p:nvSpPr>
                  <p:cNvPr id="87" name="Text Box 3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821501" y="2488795"/>
                    <a:ext cx="1879432" cy="400110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square">
                    <a:spAutoFit/>
                  </a:bodyPr>
                  <a:lstStyle/>
                  <a:p>
                    <a:pPr>
                      <a:spcBef>
                        <a:spcPct val="0"/>
                      </a:spcBef>
                    </a:pPr>
                    <a:r>
                      <a:rPr lang="en-US" sz="2000" b="1" dirty="0" smtClean="0">
                        <a:solidFill>
                          <a:srgbClr val="800000"/>
                        </a:solidFill>
                      </a:rPr>
                      <a:t>Iteration 2</a:t>
                    </a:r>
                    <a:endParaRPr lang="en-US" sz="2000" dirty="0">
                      <a:solidFill>
                        <a:srgbClr val="800000"/>
                      </a:solidFill>
                    </a:endParaRPr>
                  </a:p>
                </p:txBody>
              </p:sp>
              <p:sp>
                <p:nvSpPr>
                  <p:cNvPr id="88" name="Rectangle 20"/>
                  <p:cNvSpPr>
                    <a:spLocks noChangeArrowheads="1"/>
                  </p:cNvSpPr>
                  <p:nvPr/>
                </p:nvSpPr>
                <p:spPr bwMode="auto">
                  <a:xfrm>
                    <a:off x="4445333" y="4319430"/>
                    <a:ext cx="2726903" cy="32380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 lIns="92075" tIns="46038" rIns="92075" bIns="46038">
                    <a:spAutoFit/>
                  </a:bodyPr>
                  <a:lstStyle/>
                  <a:p>
                    <a:pPr algn="ctr">
                      <a:spcBef>
                        <a:spcPct val="0"/>
                      </a:spcBef>
                    </a:pPr>
                    <a:r>
                      <a:rPr lang="en-US" sz="1500" b="1" i="1" dirty="0" smtClean="0">
                        <a:solidFill>
                          <a:srgbClr val="800000"/>
                        </a:solidFill>
                      </a:rPr>
                      <a:t>Relaxation on fine time grid</a:t>
                    </a:r>
                    <a:endParaRPr lang="en-US" sz="1500" b="1" i="1" dirty="0">
                      <a:solidFill>
                        <a:srgbClr val="800000"/>
                      </a:solidFill>
                    </a:endParaRPr>
                  </a:p>
                </p:txBody>
              </p:sp>
              <p:sp>
                <p:nvSpPr>
                  <p:cNvPr id="89" name="Rectangle 19"/>
                  <p:cNvSpPr>
                    <a:spLocks noChangeArrowheads="1"/>
                  </p:cNvSpPr>
                  <p:nvPr/>
                </p:nvSpPr>
                <p:spPr bwMode="auto">
                  <a:xfrm>
                    <a:off x="4512410" y="2890074"/>
                    <a:ext cx="2680419" cy="1719129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90" name="TextBox 89"/>
                  <p:cNvSpPr txBox="1"/>
                  <p:nvPr/>
                </p:nvSpPr>
                <p:spPr>
                  <a:xfrm rot="16993905">
                    <a:off x="4382918" y="3919043"/>
                    <a:ext cx="571923" cy="3231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500" dirty="0" smtClean="0">
                        <a:solidFill>
                          <a:srgbClr val="800000"/>
                        </a:solidFill>
                      </a:rPr>
                      <a:t>Time</a:t>
                    </a:r>
                    <a:endParaRPr lang="en-US" sz="1500" dirty="0">
                      <a:solidFill>
                        <a:srgbClr val="800000"/>
                      </a:solidFill>
                    </a:endParaRPr>
                  </a:p>
                </p:txBody>
              </p:sp>
              <p:sp>
                <p:nvSpPr>
                  <p:cNvPr id="91" name="TextBox 90"/>
                  <p:cNvSpPr txBox="1"/>
                  <p:nvPr/>
                </p:nvSpPr>
                <p:spPr>
                  <a:xfrm rot="20878399">
                    <a:off x="5545598" y="4003949"/>
                    <a:ext cx="643306" cy="3231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500" dirty="0" smtClean="0">
                        <a:solidFill>
                          <a:srgbClr val="800000"/>
                        </a:solidFill>
                      </a:rPr>
                      <a:t>Space</a:t>
                    </a:r>
                    <a:endParaRPr lang="en-US" sz="1500" dirty="0">
                      <a:solidFill>
                        <a:srgbClr val="800000"/>
                      </a:solidFill>
                    </a:endParaRPr>
                  </a:p>
                </p:txBody>
              </p:sp>
              <p:sp>
                <p:nvSpPr>
                  <p:cNvPr id="92" name="Line 2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766064" y="3461760"/>
                    <a:ext cx="122165" cy="407474"/>
                  </a:xfrm>
                  <a:prstGeom prst="line">
                    <a:avLst/>
                  </a:prstGeom>
                  <a:noFill/>
                  <a:ln w="28575">
                    <a:solidFill>
                      <a:srgbClr val="800000"/>
                    </a:solidFill>
                    <a:round/>
                    <a:headEnd type="none" w="sm" len="sm"/>
                    <a:tailEnd type="triangle" w="med" len="lg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93" name="Line 2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200795" y="3984102"/>
                    <a:ext cx="515661" cy="145445"/>
                  </a:xfrm>
                  <a:prstGeom prst="line">
                    <a:avLst/>
                  </a:prstGeom>
                  <a:noFill/>
                  <a:ln w="28575">
                    <a:solidFill>
                      <a:srgbClr val="800000"/>
                    </a:solidFill>
                    <a:round/>
                    <a:headEnd type="none" w="sm" len="sm"/>
                    <a:tailEnd type="triangle" w="med" len="lg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grpSp>
                <p:nvGrpSpPr>
                  <p:cNvPr id="94" name="Group 93"/>
                  <p:cNvGrpSpPr/>
                  <p:nvPr/>
                </p:nvGrpSpPr>
                <p:grpSpPr>
                  <a:xfrm>
                    <a:off x="5840012" y="4965290"/>
                    <a:ext cx="1534179" cy="1017778"/>
                    <a:chOff x="5454918" y="5153742"/>
                    <a:chExt cx="1534179" cy="1017778"/>
                  </a:xfrm>
                </p:grpSpPr>
                <p:sp>
                  <p:nvSpPr>
                    <p:cNvPr id="95" name="Rectangle 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454918" y="5616880"/>
                      <a:ext cx="1525985" cy="55464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2075" tIns="46038" rIns="92075" bIns="46038">
                      <a:spAutoFit/>
                    </a:bodyPr>
                    <a:lstStyle/>
                    <a:p>
                      <a:pPr algn="ctr">
                        <a:spcBef>
                          <a:spcPct val="0"/>
                        </a:spcBef>
                      </a:pPr>
                      <a:r>
                        <a:rPr lang="en-US" sz="1500" b="1" i="1" dirty="0" smtClean="0">
                          <a:solidFill>
                            <a:srgbClr val="800000"/>
                          </a:solidFill>
                        </a:rPr>
                        <a:t>Relaxation on first coarse grid</a:t>
                      </a:r>
                      <a:endParaRPr lang="en-US" sz="1500" b="1" i="1" dirty="0">
                        <a:solidFill>
                          <a:srgbClr val="800000"/>
                        </a:solidFill>
                      </a:endParaRPr>
                    </a:p>
                  </p:txBody>
                </p:sp>
                <p:sp>
                  <p:nvSpPr>
                    <p:cNvPr id="96" name="Rectangle 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489677" y="5153742"/>
                      <a:ext cx="1499420" cy="983215"/>
                    </a:xfrm>
                    <a:prstGeom prst="rect">
                      <a:avLst/>
                    </a:prstGeom>
                    <a:noFill/>
                    <a:ln w="254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</p:grpSp>
            </p:grpSp>
            <p:sp>
              <p:nvSpPr>
                <p:cNvPr id="74" name="Left Brace 73"/>
                <p:cNvSpPr/>
                <p:nvPr/>
              </p:nvSpPr>
              <p:spPr>
                <a:xfrm>
                  <a:off x="5538839" y="4875161"/>
                  <a:ext cx="213027" cy="991420"/>
                </a:xfrm>
                <a:prstGeom prst="leftBrace">
                  <a:avLst/>
                </a:prstGeom>
                <a:ln w="31750" cmpd="sng">
                  <a:solidFill>
                    <a:srgbClr val="8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rgbClr val="800000"/>
                    </a:solidFill>
                  </a:endParaRPr>
                </a:p>
              </p:txBody>
            </p:sp>
            <p:sp>
              <p:nvSpPr>
                <p:cNvPr id="75" name="Rectangle 20"/>
                <p:cNvSpPr>
                  <a:spLocks noChangeArrowheads="1"/>
                </p:cNvSpPr>
                <p:nvPr/>
              </p:nvSpPr>
              <p:spPr bwMode="auto">
                <a:xfrm>
                  <a:off x="4439044" y="4849797"/>
                  <a:ext cx="1171678" cy="101630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92075" tIns="46038" rIns="92075" bIns="46038">
                  <a:spAutoFit/>
                </a:bodyPr>
                <a:lstStyle/>
                <a:p>
                  <a:pPr>
                    <a:spcBef>
                      <a:spcPct val="0"/>
                    </a:spcBef>
                  </a:pPr>
                  <a:r>
                    <a:rPr lang="en-US" sz="1500" b="1" i="1" dirty="0" smtClean="0">
                      <a:solidFill>
                        <a:srgbClr val="800000"/>
                      </a:solidFill>
                    </a:rPr>
                    <a:t>Note: smaller grid</a:t>
                  </a:r>
                </a:p>
                <a:p>
                  <a:pPr>
                    <a:spcBef>
                      <a:spcPct val="0"/>
                    </a:spcBef>
                  </a:pPr>
                  <a:r>
                    <a:rPr lang="en-US" sz="1500" b="1" i="1" dirty="0" smtClean="0">
                      <a:solidFill>
                        <a:srgbClr val="800000"/>
                      </a:solidFill>
                    </a:rPr>
                    <a:t>with fewer time values</a:t>
                  </a:r>
                  <a:endParaRPr lang="en-US" sz="1500" b="1" i="1" dirty="0">
                    <a:solidFill>
                      <a:srgbClr val="800000"/>
                    </a:solidFill>
                  </a:endParaRPr>
                </a:p>
              </p:txBody>
            </p:sp>
          </p:grpSp>
          <p:pic>
            <p:nvPicPr>
              <p:cNvPr id="72" name="Picture 71" descr="latex-image-1.pdf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290705" y="3168072"/>
                <a:ext cx="1079500" cy="152400"/>
              </a:xfrm>
              <a:prstGeom prst="rect">
                <a:avLst/>
              </a:prstGeom>
            </p:spPr>
          </p:pic>
        </p:grpSp>
      </p:grpSp>
      <p:sp>
        <p:nvSpPr>
          <p:cNvPr id="127" name="Line 25"/>
          <p:cNvSpPr>
            <a:spLocks noChangeShapeType="1"/>
          </p:cNvSpPr>
          <p:nvPr/>
        </p:nvSpPr>
        <p:spPr bwMode="auto">
          <a:xfrm flipV="1">
            <a:off x="9440871" y="2306342"/>
            <a:ext cx="769576" cy="0"/>
          </a:xfrm>
          <a:prstGeom prst="line">
            <a:avLst/>
          </a:prstGeom>
          <a:noFill/>
          <a:ln w="76200">
            <a:solidFill>
              <a:srgbClr val="800000"/>
            </a:solidFill>
            <a:round/>
            <a:headEnd type="none" w="sm" len="sm"/>
            <a:tailEnd type="triangle" w="med" len="lg"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8" name="Rounded Rectangle 127"/>
          <p:cNvSpPr/>
          <p:nvPr/>
        </p:nvSpPr>
        <p:spPr bwMode="auto">
          <a:xfrm>
            <a:off x="11411743" y="4611222"/>
            <a:ext cx="1349455" cy="596901"/>
          </a:xfrm>
          <a:prstGeom prst="round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rtlCol="0" anchor="b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</a:pP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29" name="Text Box 30"/>
          <p:cNvSpPr txBox="1">
            <a:spLocks noChangeArrowheads="1"/>
          </p:cNvSpPr>
          <p:nvPr/>
        </p:nvSpPr>
        <p:spPr bwMode="auto">
          <a:xfrm>
            <a:off x="7688299" y="4201450"/>
            <a:ext cx="1009273" cy="32316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sz="1500" b="1" i="1" dirty="0">
                <a:solidFill>
                  <a:srgbClr val="800000"/>
                </a:solidFill>
              </a:rPr>
              <a:t>restriction</a:t>
            </a:r>
            <a:endParaRPr lang="en-US" sz="1500" dirty="0">
              <a:solidFill>
                <a:srgbClr val="800000"/>
              </a:solidFill>
            </a:endParaRPr>
          </a:p>
        </p:txBody>
      </p:sp>
      <p:sp>
        <p:nvSpPr>
          <p:cNvPr id="130" name="Text Box 31"/>
          <p:cNvSpPr txBox="1">
            <a:spLocks noChangeArrowheads="1"/>
          </p:cNvSpPr>
          <p:nvPr/>
        </p:nvSpPr>
        <p:spPr bwMode="auto">
          <a:xfrm>
            <a:off x="7841249" y="3431586"/>
            <a:ext cx="1408579" cy="56445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sz="1500" b="1" i="1" dirty="0">
                <a:solidFill>
                  <a:srgbClr val="800000"/>
                </a:solidFill>
              </a:rPr>
              <a:t>prolongation</a:t>
            </a:r>
          </a:p>
          <a:p>
            <a:pPr algn="r">
              <a:spcBef>
                <a:spcPct val="0"/>
              </a:spcBef>
            </a:pPr>
            <a:r>
              <a:rPr lang="en-US" sz="1500" i="1" dirty="0">
                <a:solidFill>
                  <a:srgbClr val="800000"/>
                </a:solidFill>
              </a:rPr>
              <a:t>(interpolation)</a:t>
            </a:r>
            <a:endParaRPr lang="en-US" sz="1500" dirty="0">
              <a:solidFill>
                <a:srgbClr val="800000"/>
              </a:solidFill>
            </a:endParaRPr>
          </a:p>
        </p:txBody>
      </p:sp>
      <p:sp>
        <p:nvSpPr>
          <p:cNvPr id="131" name="Left Brace 130"/>
          <p:cNvSpPr/>
          <p:nvPr/>
        </p:nvSpPr>
        <p:spPr>
          <a:xfrm>
            <a:off x="6104786" y="4545943"/>
            <a:ext cx="213027" cy="991420"/>
          </a:xfrm>
          <a:prstGeom prst="leftBrace">
            <a:avLst/>
          </a:prstGeom>
          <a:ln w="31750" cmpd="sng">
            <a:solidFill>
              <a:srgbClr val="8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132" name="Rectangle 20"/>
          <p:cNvSpPr>
            <a:spLocks noChangeArrowheads="1"/>
          </p:cNvSpPr>
          <p:nvPr/>
        </p:nvSpPr>
        <p:spPr bwMode="auto">
          <a:xfrm>
            <a:off x="5004991" y="4520579"/>
            <a:ext cx="1171678" cy="1016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>
              <a:spcBef>
                <a:spcPct val="0"/>
              </a:spcBef>
            </a:pPr>
            <a:r>
              <a:rPr lang="en-US" sz="1500" b="1" i="1" dirty="0" smtClean="0">
                <a:solidFill>
                  <a:srgbClr val="800000"/>
                </a:solidFill>
              </a:rPr>
              <a:t>Note: smaller grid</a:t>
            </a:r>
          </a:p>
          <a:p>
            <a:pPr>
              <a:spcBef>
                <a:spcPct val="0"/>
              </a:spcBef>
            </a:pPr>
            <a:r>
              <a:rPr lang="en-US" sz="1500" b="1" i="1" dirty="0" smtClean="0">
                <a:solidFill>
                  <a:srgbClr val="800000"/>
                </a:solidFill>
              </a:rPr>
              <a:t>with fewer time values</a:t>
            </a:r>
            <a:endParaRPr lang="en-US" sz="1500" b="1" i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431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0" y="2065524"/>
            <a:ext cx="4633094" cy="3590432"/>
            <a:chOff x="4389468" y="2700523"/>
            <a:chExt cx="4633094" cy="3590432"/>
          </a:xfrm>
        </p:grpSpPr>
        <p:pic>
          <p:nvPicPr>
            <p:cNvPr id="5" name="Picture 4"/>
            <p:cNvPicPr>
              <a:picLocks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53" t="21056" r="1801" b="10228"/>
            <a:stretch/>
          </p:blipFill>
          <p:spPr>
            <a:xfrm>
              <a:off x="5913583" y="5197761"/>
              <a:ext cx="1332211" cy="619961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53" t="21056" r="1801" b="10228"/>
            <a:stretch/>
          </p:blipFill>
          <p:spPr>
            <a:xfrm>
              <a:off x="4629727" y="3278908"/>
              <a:ext cx="2474106" cy="1239923"/>
            </a:xfrm>
            <a:prstGeom prst="rect">
              <a:avLst/>
            </a:prstGeom>
          </p:spPr>
        </p:pic>
        <p:grpSp>
          <p:nvGrpSpPr>
            <p:cNvPr id="7" name="Group 6"/>
            <p:cNvGrpSpPr/>
            <p:nvPr/>
          </p:nvGrpSpPr>
          <p:grpSpPr>
            <a:xfrm>
              <a:off x="4389468" y="2700523"/>
              <a:ext cx="4633094" cy="3590432"/>
              <a:chOff x="4389468" y="2700523"/>
              <a:chExt cx="4633094" cy="3590432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4389468" y="2700523"/>
                <a:ext cx="4633094" cy="3590432"/>
                <a:chOff x="4412558" y="2406297"/>
                <a:chExt cx="4633094" cy="3590432"/>
              </a:xfrm>
            </p:grpSpPr>
            <p:grpSp>
              <p:nvGrpSpPr>
                <p:cNvPr id="10" name="Group 9"/>
                <p:cNvGrpSpPr/>
                <p:nvPr/>
              </p:nvGrpSpPr>
              <p:grpSpPr>
                <a:xfrm>
                  <a:off x="4412558" y="2406297"/>
                  <a:ext cx="4633094" cy="3590432"/>
                  <a:chOff x="4445333" y="2496415"/>
                  <a:chExt cx="4633094" cy="3590432"/>
                </a:xfrm>
              </p:grpSpPr>
              <p:sp>
                <p:nvSpPr>
                  <p:cNvPr id="13" name="Freeform 6"/>
                  <p:cNvSpPr>
                    <a:spLocks/>
                  </p:cNvSpPr>
                  <p:nvPr/>
                </p:nvSpPr>
                <p:spPr bwMode="auto">
                  <a:xfrm>
                    <a:off x="6187733" y="4005521"/>
                    <a:ext cx="13187" cy="13373"/>
                  </a:xfrm>
                  <a:custGeom>
                    <a:avLst/>
                    <a:gdLst>
                      <a:gd name="T0" fmla="*/ 0 w 17"/>
                      <a:gd name="T1" fmla="*/ 0 h 17"/>
                      <a:gd name="T2" fmla="*/ 2147483647 w 17"/>
                      <a:gd name="T3" fmla="*/ 0 h 17"/>
                      <a:gd name="T4" fmla="*/ 2147483647 w 17"/>
                      <a:gd name="T5" fmla="*/ 2147483647 h 17"/>
                      <a:gd name="T6" fmla="*/ 0 w 17"/>
                      <a:gd name="T7" fmla="*/ 2147483647 h 17"/>
                      <a:gd name="T8" fmla="*/ 0 w 17"/>
                      <a:gd name="T9" fmla="*/ 0 h 1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17"/>
                      <a:gd name="T16" fmla="*/ 0 h 17"/>
                      <a:gd name="T17" fmla="*/ 17 w 17"/>
                      <a:gd name="T18" fmla="*/ 17 h 17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17" h="17">
                        <a:moveTo>
                          <a:pt x="0" y="0"/>
                        </a:moveTo>
                        <a:lnTo>
                          <a:pt x="16" y="0"/>
                        </a:lnTo>
                        <a:lnTo>
                          <a:pt x="16" y="16"/>
                        </a:lnTo>
                        <a:lnTo>
                          <a:pt x="0" y="16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FFFFFF"/>
                  </a:solidFill>
                  <a:ln w="9525" cap="rnd">
                    <a:noFill/>
                    <a:round/>
                    <a:headEnd type="none" w="sm" len="sm"/>
                    <a:tailEnd type="none" w="sm" len="sm"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14" name="Freeform 17"/>
                  <p:cNvSpPr>
                    <a:spLocks/>
                  </p:cNvSpPr>
                  <p:nvPr/>
                </p:nvSpPr>
                <p:spPr bwMode="auto">
                  <a:xfrm>
                    <a:off x="6034204" y="5202354"/>
                    <a:ext cx="12245" cy="13373"/>
                  </a:xfrm>
                  <a:custGeom>
                    <a:avLst/>
                    <a:gdLst>
                      <a:gd name="T0" fmla="*/ 0 w 17"/>
                      <a:gd name="T1" fmla="*/ 0 h 17"/>
                      <a:gd name="T2" fmla="*/ 2147483647 w 17"/>
                      <a:gd name="T3" fmla="*/ 0 h 17"/>
                      <a:gd name="T4" fmla="*/ 2147483647 w 17"/>
                      <a:gd name="T5" fmla="*/ 2147483647 h 17"/>
                      <a:gd name="T6" fmla="*/ 0 w 17"/>
                      <a:gd name="T7" fmla="*/ 2147483647 h 17"/>
                      <a:gd name="T8" fmla="*/ 0 w 17"/>
                      <a:gd name="T9" fmla="*/ 0 h 1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17"/>
                      <a:gd name="T16" fmla="*/ 0 h 17"/>
                      <a:gd name="T17" fmla="*/ 17 w 17"/>
                      <a:gd name="T18" fmla="*/ 17 h 17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17" h="17">
                        <a:moveTo>
                          <a:pt x="0" y="0"/>
                        </a:moveTo>
                        <a:lnTo>
                          <a:pt x="16" y="0"/>
                        </a:lnTo>
                        <a:lnTo>
                          <a:pt x="16" y="16"/>
                        </a:lnTo>
                        <a:lnTo>
                          <a:pt x="0" y="16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FFFFFF"/>
                  </a:solidFill>
                  <a:ln w="9525" cap="rnd">
                    <a:noFill/>
                    <a:round/>
                    <a:headEnd type="none" w="sm" len="sm"/>
                    <a:tailEnd type="none" w="sm" len="sm"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15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8854255" y="3585244"/>
                    <a:ext cx="224172" cy="146142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16" name="Line 2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8282521" y="3738074"/>
                    <a:ext cx="634841" cy="1225488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 type="none" w="sm" len="sm"/>
                    <a:tailEnd type="stealth" w="med" len="lg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17" name="Line 26"/>
                  <p:cNvSpPr>
                    <a:spLocks noChangeShapeType="1"/>
                  </p:cNvSpPr>
                  <p:nvPr/>
                </p:nvSpPr>
                <p:spPr bwMode="auto">
                  <a:xfrm>
                    <a:off x="7396192" y="5236740"/>
                    <a:ext cx="390889" cy="699187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prstDash val="dash"/>
                    <a:round/>
                    <a:headEnd type="none" w="sm" len="sm"/>
                    <a:tailEnd type="stealth" w="med" len="lg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18" name="Line 2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7794616" y="5114478"/>
                    <a:ext cx="413494" cy="818585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prstDash val="dash"/>
                    <a:round/>
                    <a:headEnd type="none" w="sm" len="sm"/>
                    <a:tailEnd type="stealth" w="med" len="lg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19" name="Rectangle 28"/>
                  <p:cNvSpPr>
                    <a:spLocks noChangeArrowheads="1"/>
                  </p:cNvSpPr>
                  <p:nvPr/>
                </p:nvSpPr>
                <p:spPr bwMode="auto">
                  <a:xfrm>
                    <a:off x="8163842" y="4964517"/>
                    <a:ext cx="224172" cy="145187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0" name="Rectangle 29"/>
                  <p:cNvSpPr>
                    <a:spLocks noChangeArrowheads="1"/>
                  </p:cNvSpPr>
                  <p:nvPr/>
                </p:nvSpPr>
                <p:spPr bwMode="auto">
                  <a:xfrm>
                    <a:off x="7687239" y="5940705"/>
                    <a:ext cx="224172" cy="146142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7045805" y="4602505"/>
                    <a:ext cx="198741" cy="358190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 type="none" w="sm" len="sm"/>
                    <a:tailEnd type="stealth" w="med" len="lg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2" name="Text Box 3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55127" y="4620786"/>
                    <a:ext cx="1009273" cy="323165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>
                    <a:spAutoFit/>
                  </a:bodyPr>
                  <a:lstStyle/>
                  <a:p>
                    <a:pPr>
                      <a:spcBef>
                        <a:spcPct val="0"/>
                      </a:spcBef>
                    </a:pPr>
                    <a:r>
                      <a:rPr lang="en-US" sz="1500" b="1" i="1" dirty="0">
                        <a:solidFill>
                          <a:srgbClr val="800000"/>
                        </a:solidFill>
                      </a:rPr>
                      <a:t>restriction</a:t>
                    </a:r>
                    <a:endParaRPr lang="en-US" sz="1500" dirty="0">
                      <a:solidFill>
                        <a:srgbClr val="800000"/>
                      </a:solidFill>
                    </a:endParaRPr>
                  </a:p>
                </p:txBody>
              </p:sp>
              <p:sp>
                <p:nvSpPr>
                  <p:cNvPr id="23" name="Text Box 3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08077" y="3850922"/>
                    <a:ext cx="1408579" cy="55399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square">
                    <a:spAutoFit/>
                  </a:bodyPr>
                  <a:lstStyle/>
                  <a:p>
                    <a:pPr algn="r">
                      <a:spcBef>
                        <a:spcPct val="0"/>
                      </a:spcBef>
                    </a:pPr>
                    <a:r>
                      <a:rPr lang="en-US" sz="1500" b="1" i="1" dirty="0">
                        <a:solidFill>
                          <a:srgbClr val="800000"/>
                        </a:solidFill>
                      </a:rPr>
                      <a:t>prolongation</a:t>
                    </a:r>
                  </a:p>
                  <a:p>
                    <a:pPr algn="r">
                      <a:spcBef>
                        <a:spcPct val="0"/>
                      </a:spcBef>
                    </a:pPr>
                    <a:r>
                      <a:rPr lang="en-US" sz="1500" i="1" dirty="0">
                        <a:solidFill>
                          <a:srgbClr val="800000"/>
                        </a:solidFill>
                      </a:rPr>
                      <a:t>(interpolation)</a:t>
                    </a:r>
                    <a:endParaRPr lang="en-US" sz="1500" dirty="0">
                      <a:solidFill>
                        <a:srgbClr val="800000"/>
                      </a:solidFill>
                    </a:endParaRPr>
                  </a:p>
                </p:txBody>
              </p:sp>
              <p:sp>
                <p:nvSpPr>
                  <p:cNvPr id="24" name="Text Box 3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821501" y="2496415"/>
                    <a:ext cx="1879432" cy="400110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square">
                    <a:spAutoFit/>
                  </a:bodyPr>
                  <a:lstStyle/>
                  <a:p>
                    <a:pPr>
                      <a:spcBef>
                        <a:spcPct val="0"/>
                      </a:spcBef>
                    </a:pPr>
                    <a:r>
                      <a:rPr lang="en-US" sz="2000" b="1" dirty="0">
                        <a:solidFill>
                          <a:srgbClr val="800000"/>
                        </a:solidFill>
                      </a:rPr>
                      <a:t>Iteration 0</a:t>
                    </a:r>
                    <a:endParaRPr lang="en-US" sz="2000" dirty="0">
                      <a:solidFill>
                        <a:srgbClr val="800000"/>
                      </a:solidFill>
                    </a:endParaRPr>
                  </a:p>
                </p:txBody>
              </p:sp>
              <p:sp>
                <p:nvSpPr>
                  <p:cNvPr id="25" name="Rectangle 20"/>
                  <p:cNvSpPr>
                    <a:spLocks noChangeArrowheads="1"/>
                  </p:cNvSpPr>
                  <p:nvPr/>
                </p:nvSpPr>
                <p:spPr bwMode="auto">
                  <a:xfrm>
                    <a:off x="4445333" y="4319430"/>
                    <a:ext cx="2726903" cy="32380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 lIns="92075" tIns="46038" rIns="92075" bIns="46038">
                    <a:spAutoFit/>
                  </a:bodyPr>
                  <a:lstStyle/>
                  <a:p>
                    <a:pPr algn="ctr">
                      <a:spcBef>
                        <a:spcPct val="0"/>
                      </a:spcBef>
                    </a:pPr>
                    <a:r>
                      <a:rPr lang="en-US" sz="1500" b="1" i="1" dirty="0">
                        <a:solidFill>
                          <a:srgbClr val="800000"/>
                        </a:solidFill>
                      </a:rPr>
                      <a:t>Relaxation on fine time grid</a:t>
                    </a:r>
                  </a:p>
                </p:txBody>
              </p:sp>
              <p:sp>
                <p:nvSpPr>
                  <p:cNvPr id="26" name="Rectangle 19"/>
                  <p:cNvSpPr>
                    <a:spLocks noChangeArrowheads="1"/>
                  </p:cNvSpPr>
                  <p:nvPr/>
                </p:nvSpPr>
                <p:spPr bwMode="auto">
                  <a:xfrm>
                    <a:off x="4512410" y="2890074"/>
                    <a:ext cx="2680419" cy="1719129"/>
                  </a:xfrm>
                  <a:prstGeom prst="rect">
                    <a:avLst/>
                  </a:prstGeom>
                  <a:noFill/>
                  <a:ln w="254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7" name="TextBox 26"/>
                  <p:cNvSpPr txBox="1"/>
                  <p:nvPr/>
                </p:nvSpPr>
                <p:spPr>
                  <a:xfrm rot="16993905">
                    <a:off x="4358674" y="3611949"/>
                    <a:ext cx="571923" cy="3231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500" dirty="0">
                        <a:solidFill>
                          <a:srgbClr val="800000"/>
                        </a:solidFill>
                      </a:rPr>
                      <a:t>Time</a:t>
                    </a:r>
                  </a:p>
                </p:txBody>
              </p:sp>
              <p:sp>
                <p:nvSpPr>
                  <p:cNvPr id="28" name="TextBox 27"/>
                  <p:cNvSpPr txBox="1"/>
                  <p:nvPr/>
                </p:nvSpPr>
                <p:spPr>
                  <a:xfrm rot="20878399">
                    <a:off x="5545600" y="4003949"/>
                    <a:ext cx="643306" cy="3231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500" dirty="0">
                        <a:solidFill>
                          <a:srgbClr val="800000"/>
                        </a:solidFill>
                      </a:rPr>
                      <a:t>Space</a:t>
                    </a:r>
                  </a:p>
                </p:txBody>
              </p:sp>
              <p:sp>
                <p:nvSpPr>
                  <p:cNvPr id="29" name="Line 2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731429" y="3161590"/>
                    <a:ext cx="122165" cy="407474"/>
                  </a:xfrm>
                  <a:prstGeom prst="line">
                    <a:avLst/>
                  </a:prstGeom>
                  <a:noFill/>
                  <a:ln w="28575">
                    <a:solidFill>
                      <a:srgbClr val="800000"/>
                    </a:solidFill>
                    <a:round/>
                    <a:headEnd type="none" w="sm" len="sm"/>
                    <a:tailEnd type="triangle" w="med" len="lg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0" name="Line 2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200795" y="3984102"/>
                    <a:ext cx="515661" cy="145445"/>
                  </a:xfrm>
                  <a:prstGeom prst="line">
                    <a:avLst/>
                  </a:prstGeom>
                  <a:noFill/>
                  <a:ln w="28575">
                    <a:solidFill>
                      <a:srgbClr val="800000"/>
                    </a:solidFill>
                    <a:round/>
                    <a:headEnd type="none" w="sm" len="sm"/>
                    <a:tailEnd type="triangle" w="med" len="lg"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grpSp>
                <p:nvGrpSpPr>
                  <p:cNvPr id="31" name="Group 30"/>
                  <p:cNvGrpSpPr/>
                  <p:nvPr/>
                </p:nvGrpSpPr>
                <p:grpSpPr>
                  <a:xfrm>
                    <a:off x="5840012" y="4965290"/>
                    <a:ext cx="1534179" cy="1030478"/>
                    <a:chOff x="5454918" y="5153742"/>
                    <a:chExt cx="1534179" cy="1030478"/>
                  </a:xfrm>
                </p:grpSpPr>
                <p:sp>
                  <p:nvSpPr>
                    <p:cNvPr id="32" name="Rectangle 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454918" y="5629580"/>
                      <a:ext cx="1525985" cy="55464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2075" tIns="46038" rIns="92075" bIns="46038">
                      <a:spAutoFit/>
                    </a:bodyPr>
                    <a:lstStyle/>
                    <a:p>
                      <a:pPr algn="ctr">
                        <a:spcBef>
                          <a:spcPct val="0"/>
                        </a:spcBef>
                      </a:pPr>
                      <a:r>
                        <a:rPr lang="en-US" sz="1500" b="1" i="1" dirty="0">
                          <a:solidFill>
                            <a:srgbClr val="800000"/>
                          </a:solidFill>
                        </a:rPr>
                        <a:t>Relaxation on first coarse grid</a:t>
                      </a:r>
                    </a:p>
                  </p:txBody>
                </p:sp>
                <p:sp>
                  <p:nvSpPr>
                    <p:cNvPr id="33" name="Rectangle 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489677" y="5153742"/>
                      <a:ext cx="1499420" cy="983215"/>
                    </a:xfrm>
                    <a:prstGeom prst="rect">
                      <a:avLst/>
                    </a:prstGeom>
                    <a:noFill/>
                    <a:ln w="254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</p:grpSp>
            </p:grpSp>
            <p:sp>
              <p:nvSpPr>
                <p:cNvPr id="11" name="Left Brace 10"/>
                <p:cNvSpPr/>
                <p:nvPr/>
              </p:nvSpPr>
              <p:spPr>
                <a:xfrm>
                  <a:off x="5538839" y="4875161"/>
                  <a:ext cx="213027" cy="991420"/>
                </a:xfrm>
                <a:prstGeom prst="leftBrace">
                  <a:avLst/>
                </a:prstGeom>
                <a:ln w="31750" cmpd="sng">
                  <a:solidFill>
                    <a:srgbClr val="8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rgbClr val="800000"/>
                    </a:solidFill>
                  </a:endParaRPr>
                </a:p>
              </p:txBody>
            </p:sp>
            <p:sp>
              <p:nvSpPr>
                <p:cNvPr id="12" name="Rectangle 20"/>
                <p:cNvSpPr>
                  <a:spLocks noChangeArrowheads="1"/>
                </p:cNvSpPr>
                <p:nvPr/>
              </p:nvSpPr>
              <p:spPr bwMode="auto">
                <a:xfrm>
                  <a:off x="4439044" y="4849797"/>
                  <a:ext cx="1171678" cy="101630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92075" tIns="46038" rIns="92075" bIns="46038">
                  <a:spAutoFit/>
                </a:bodyPr>
                <a:lstStyle/>
                <a:p>
                  <a:pPr>
                    <a:spcBef>
                      <a:spcPct val="0"/>
                    </a:spcBef>
                  </a:pPr>
                  <a:r>
                    <a:rPr lang="en-US" sz="1500" b="1" i="1" dirty="0">
                      <a:solidFill>
                        <a:srgbClr val="800000"/>
                      </a:solidFill>
                    </a:rPr>
                    <a:t>Note: smaller grid</a:t>
                  </a:r>
                </a:p>
                <a:p>
                  <a:pPr>
                    <a:spcBef>
                      <a:spcPct val="0"/>
                    </a:spcBef>
                  </a:pPr>
                  <a:r>
                    <a:rPr lang="en-US" sz="1500" b="1" i="1" dirty="0">
                      <a:solidFill>
                        <a:srgbClr val="800000"/>
                      </a:solidFill>
                    </a:rPr>
                    <a:t>with fewer time values</a:t>
                  </a:r>
                </a:p>
              </p:txBody>
            </p:sp>
          </p:grpSp>
          <p:pic>
            <p:nvPicPr>
              <p:cNvPr id="9" name="Picture 8" descr="latex-image-1.pdf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290705" y="3144982"/>
                <a:ext cx="1079500" cy="152400"/>
              </a:xfrm>
              <a:prstGeom prst="rect">
                <a:avLst/>
              </a:prstGeom>
            </p:spPr>
          </p:pic>
        </p:grpSp>
      </p:grpSp>
      <p:grpSp>
        <p:nvGrpSpPr>
          <p:cNvPr id="38" name="Group 37"/>
          <p:cNvGrpSpPr/>
          <p:nvPr/>
        </p:nvGrpSpPr>
        <p:grpSpPr>
          <a:xfrm>
            <a:off x="5054066" y="2062708"/>
            <a:ext cx="4571129" cy="3590432"/>
            <a:chOff x="4507298" y="2496415"/>
            <a:chExt cx="4571129" cy="3590432"/>
          </a:xfrm>
        </p:grpSpPr>
        <p:sp>
          <p:nvSpPr>
            <p:cNvPr id="41" name="Freeform 6"/>
            <p:cNvSpPr>
              <a:spLocks/>
            </p:cNvSpPr>
            <p:nvPr/>
          </p:nvSpPr>
          <p:spPr bwMode="auto">
            <a:xfrm>
              <a:off x="6187733" y="4005521"/>
              <a:ext cx="13187" cy="13373"/>
            </a:xfrm>
            <a:custGeom>
              <a:avLst/>
              <a:gdLst>
                <a:gd name="T0" fmla="*/ 0 w 17"/>
                <a:gd name="T1" fmla="*/ 0 h 17"/>
                <a:gd name="T2" fmla="*/ 2147483647 w 17"/>
                <a:gd name="T3" fmla="*/ 0 h 17"/>
                <a:gd name="T4" fmla="*/ 2147483647 w 17"/>
                <a:gd name="T5" fmla="*/ 2147483647 h 17"/>
                <a:gd name="T6" fmla="*/ 0 w 17"/>
                <a:gd name="T7" fmla="*/ 2147483647 h 17"/>
                <a:gd name="T8" fmla="*/ 0 w 17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17"/>
                <a:gd name="T17" fmla="*/ 17 w 17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17">
                  <a:moveTo>
                    <a:pt x="0" y="0"/>
                  </a:moveTo>
                  <a:lnTo>
                    <a:pt x="16" y="0"/>
                  </a:lnTo>
                  <a:lnTo>
                    <a:pt x="16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9525" cap="rnd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" name="Freeform 17"/>
            <p:cNvSpPr>
              <a:spLocks/>
            </p:cNvSpPr>
            <p:nvPr/>
          </p:nvSpPr>
          <p:spPr bwMode="auto">
            <a:xfrm>
              <a:off x="6034204" y="5202354"/>
              <a:ext cx="12245" cy="13373"/>
            </a:xfrm>
            <a:custGeom>
              <a:avLst/>
              <a:gdLst>
                <a:gd name="T0" fmla="*/ 0 w 17"/>
                <a:gd name="T1" fmla="*/ 0 h 17"/>
                <a:gd name="T2" fmla="*/ 2147483647 w 17"/>
                <a:gd name="T3" fmla="*/ 0 h 17"/>
                <a:gd name="T4" fmla="*/ 2147483647 w 17"/>
                <a:gd name="T5" fmla="*/ 2147483647 h 17"/>
                <a:gd name="T6" fmla="*/ 0 w 17"/>
                <a:gd name="T7" fmla="*/ 2147483647 h 17"/>
                <a:gd name="T8" fmla="*/ 0 w 17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17"/>
                <a:gd name="T17" fmla="*/ 17 w 17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17">
                  <a:moveTo>
                    <a:pt x="0" y="0"/>
                  </a:moveTo>
                  <a:lnTo>
                    <a:pt x="16" y="0"/>
                  </a:lnTo>
                  <a:lnTo>
                    <a:pt x="16" y="16"/>
                  </a:lnTo>
                  <a:lnTo>
                    <a:pt x="0" y="16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9525" cap="rnd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3" name="Rectangle 23"/>
            <p:cNvSpPr>
              <a:spLocks noChangeArrowheads="1"/>
            </p:cNvSpPr>
            <p:nvPr/>
          </p:nvSpPr>
          <p:spPr bwMode="auto">
            <a:xfrm>
              <a:off x="8854255" y="3585244"/>
              <a:ext cx="224172" cy="146142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4" name="Line 25"/>
            <p:cNvSpPr>
              <a:spLocks noChangeShapeType="1"/>
            </p:cNvSpPr>
            <p:nvPr/>
          </p:nvSpPr>
          <p:spPr bwMode="auto">
            <a:xfrm flipV="1">
              <a:off x="8282521" y="3738074"/>
              <a:ext cx="634841" cy="122548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5" name="Line 26"/>
            <p:cNvSpPr>
              <a:spLocks noChangeShapeType="1"/>
            </p:cNvSpPr>
            <p:nvPr/>
          </p:nvSpPr>
          <p:spPr bwMode="auto">
            <a:xfrm>
              <a:off x="7396192" y="5236740"/>
              <a:ext cx="390889" cy="6991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 type="none" w="sm" len="sm"/>
              <a:tailEnd type="stealth" w="med" len="lg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6" name="Line 27"/>
            <p:cNvSpPr>
              <a:spLocks noChangeShapeType="1"/>
            </p:cNvSpPr>
            <p:nvPr/>
          </p:nvSpPr>
          <p:spPr bwMode="auto">
            <a:xfrm flipV="1">
              <a:off x="7794616" y="5114478"/>
              <a:ext cx="413494" cy="81858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 type="none" w="sm" len="sm"/>
              <a:tailEnd type="stealth" w="med" len="lg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7" name="Rectangle 28"/>
            <p:cNvSpPr>
              <a:spLocks noChangeArrowheads="1"/>
            </p:cNvSpPr>
            <p:nvPr/>
          </p:nvSpPr>
          <p:spPr bwMode="auto">
            <a:xfrm>
              <a:off x="8163842" y="4964517"/>
              <a:ext cx="224172" cy="145187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8" name="Rectangle 29"/>
            <p:cNvSpPr>
              <a:spLocks noChangeArrowheads="1"/>
            </p:cNvSpPr>
            <p:nvPr/>
          </p:nvSpPr>
          <p:spPr bwMode="auto">
            <a:xfrm>
              <a:off x="7687239" y="5940705"/>
              <a:ext cx="224172" cy="146142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9" name="Line 24"/>
            <p:cNvSpPr>
              <a:spLocks noChangeShapeType="1"/>
            </p:cNvSpPr>
            <p:nvPr/>
          </p:nvSpPr>
          <p:spPr bwMode="auto">
            <a:xfrm>
              <a:off x="7045805" y="4602505"/>
              <a:ext cx="198741" cy="35819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2" name="Text Box 30"/>
            <p:cNvSpPr txBox="1">
              <a:spLocks noChangeArrowheads="1"/>
            </p:cNvSpPr>
            <p:nvPr/>
          </p:nvSpPr>
          <p:spPr bwMode="auto">
            <a:xfrm>
              <a:off x="6821501" y="2496415"/>
              <a:ext cx="1879432" cy="400110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sz="2000" b="1" dirty="0">
                  <a:solidFill>
                    <a:srgbClr val="800000"/>
                  </a:solidFill>
                </a:rPr>
                <a:t>Iteration 1</a:t>
              </a:r>
              <a:endParaRPr lang="en-US" sz="2000" dirty="0">
                <a:solidFill>
                  <a:srgbClr val="800000"/>
                </a:solidFill>
              </a:endParaRPr>
            </a:p>
          </p:txBody>
        </p:sp>
        <p:pic>
          <p:nvPicPr>
            <p:cNvPr id="53" name="Picture 52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5450" b="9267"/>
            <a:stretch/>
          </p:blipFill>
          <p:spPr>
            <a:xfrm>
              <a:off x="4699061" y="3160919"/>
              <a:ext cx="2515412" cy="1156199"/>
            </a:xfrm>
            <a:prstGeom prst="rect">
              <a:avLst/>
            </a:prstGeom>
          </p:spPr>
        </p:pic>
        <p:sp>
          <p:nvSpPr>
            <p:cNvPr id="55" name="Rectangle 19"/>
            <p:cNvSpPr>
              <a:spLocks noChangeArrowheads="1"/>
            </p:cNvSpPr>
            <p:nvPr/>
          </p:nvSpPr>
          <p:spPr bwMode="auto">
            <a:xfrm>
              <a:off x="4512410" y="2890074"/>
              <a:ext cx="2680419" cy="1719129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6" name="TextBox 55"/>
            <p:cNvSpPr txBox="1"/>
            <p:nvPr/>
          </p:nvSpPr>
          <p:spPr>
            <a:xfrm rot="16993905">
              <a:off x="4382919" y="3919046"/>
              <a:ext cx="571923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>
                  <a:solidFill>
                    <a:srgbClr val="800000"/>
                  </a:solidFill>
                </a:rPr>
                <a:t>Time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 rot="20878399">
              <a:off x="5545600" y="4003949"/>
              <a:ext cx="64330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>
                  <a:solidFill>
                    <a:srgbClr val="800000"/>
                  </a:solidFill>
                </a:rPr>
                <a:t>Space</a:t>
              </a:r>
            </a:p>
          </p:txBody>
        </p:sp>
        <p:sp>
          <p:nvSpPr>
            <p:cNvPr id="58" name="Line 25"/>
            <p:cNvSpPr>
              <a:spLocks noChangeShapeType="1"/>
            </p:cNvSpPr>
            <p:nvPr/>
          </p:nvSpPr>
          <p:spPr bwMode="auto">
            <a:xfrm flipV="1">
              <a:off x="4766064" y="3461760"/>
              <a:ext cx="122165" cy="407474"/>
            </a:xfrm>
            <a:prstGeom prst="line">
              <a:avLst/>
            </a:prstGeom>
            <a:noFill/>
            <a:ln w="28575">
              <a:solidFill>
                <a:srgbClr val="800000"/>
              </a:solidFill>
              <a:round/>
              <a:headEnd type="none" w="sm" len="sm"/>
              <a:tailEnd type="triangle" w="med" len="lg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9" name="Line 25"/>
            <p:cNvSpPr>
              <a:spLocks noChangeShapeType="1"/>
            </p:cNvSpPr>
            <p:nvPr/>
          </p:nvSpPr>
          <p:spPr bwMode="auto">
            <a:xfrm flipV="1">
              <a:off x="6200795" y="3984102"/>
              <a:ext cx="515661" cy="145445"/>
            </a:xfrm>
            <a:prstGeom prst="line">
              <a:avLst/>
            </a:prstGeom>
            <a:noFill/>
            <a:ln w="28575">
              <a:solidFill>
                <a:srgbClr val="800000"/>
              </a:solidFill>
              <a:round/>
              <a:headEnd type="none" w="sm" len="sm"/>
              <a:tailEnd type="triangle" w="med" len="lg"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60" name="Group 59"/>
            <p:cNvGrpSpPr/>
            <p:nvPr/>
          </p:nvGrpSpPr>
          <p:grpSpPr>
            <a:xfrm>
              <a:off x="5874771" y="4965290"/>
              <a:ext cx="1499420" cy="983215"/>
              <a:chOff x="5489677" y="5153742"/>
              <a:chExt cx="1499420" cy="983215"/>
            </a:xfrm>
          </p:grpSpPr>
          <p:pic>
            <p:nvPicPr>
              <p:cNvPr id="61" name="Picture 60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5450" b="9267"/>
              <a:stretch/>
            </p:blipFill>
            <p:spPr>
              <a:xfrm>
                <a:off x="5510745" y="5161934"/>
                <a:ext cx="1453577" cy="668131"/>
              </a:xfrm>
              <a:prstGeom prst="rect">
                <a:avLst/>
              </a:prstGeom>
            </p:spPr>
          </p:pic>
          <p:sp>
            <p:nvSpPr>
              <p:cNvPr id="63" name="Rectangle 19"/>
              <p:cNvSpPr>
                <a:spLocks noChangeArrowheads="1"/>
              </p:cNvSpPr>
              <p:nvPr/>
            </p:nvSpPr>
            <p:spPr bwMode="auto">
              <a:xfrm>
                <a:off x="5489677" y="5153742"/>
                <a:ext cx="1499420" cy="983215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</p:grpSp>
      <p:pic>
        <p:nvPicPr>
          <p:cNvPr id="37" name="Picture 36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3338" y="2530257"/>
            <a:ext cx="1079500" cy="152400"/>
          </a:xfrm>
          <a:prstGeom prst="rect">
            <a:avLst/>
          </a:prstGeom>
        </p:spPr>
      </p:pic>
      <p:sp>
        <p:nvSpPr>
          <p:cNvPr id="64" name="Rounded Rectangle 63"/>
          <p:cNvSpPr/>
          <p:nvPr/>
        </p:nvSpPr>
        <p:spPr bwMode="auto">
          <a:xfrm>
            <a:off x="1522360" y="4566991"/>
            <a:ext cx="1349455" cy="596901"/>
          </a:xfrm>
          <a:prstGeom prst="round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rtlCol="0" anchor="b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</a:pP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65" name="Rounded Rectangle 64"/>
          <p:cNvSpPr/>
          <p:nvPr/>
        </p:nvSpPr>
        <p:spPr bwMode="auto">
          <a:xfrm>
            <a:off x="6490877" y="4565196"/>
            <a:ext cx="1349455" cy="596901"/>
          </a:xfrm>
          <a:prstGeom prst="round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rtlCol="0" anchor="b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</a:pP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66" name="Line 25"/>
          <p:cNvSpPr>
            <a:spLocks noChangeShapeType="1"/>
          </p:cNvSpPr>
          <p:nvPr/>
        </p:nvSpPr>
        <p:spPr bwMode="auto">
          <a:xfrm flipV="1">
            <a:off x="4415381" y="2302521"/>
            <a:ext cx="769576" cy="0"/>
          </a:xfrm>
          <a:prstGeom prst="line">
            <a:avLst/>
          </a:prstGeom>
          <a:noFill/>
          <a:ln w="76200">
            <a:solidFill>
              <a:srgbClr val="800000"/>
            </a:solidFill>
            <a:round/>
            <a:headEnd type="none" w="sm" len="sm"/>
            <a:tailEnd type="triangle" w="med" len="lg"/>
          </a:ln>
        </p:spPr>
        <p:txBody>
          <a:bodyPr wrap="none" anchor="ctr"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68" name="Picture 67"/>
          <p:cNvPicPr>
            <a:picLocks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0" t="26640" r="2632" b="9500"/>
          <a:stretch/>
        </p:blipFill>
        <p:spPr>
          <a:xfrm>
            <a:off x="11493719" y="4599720"/>
            <a:ext cx="1291959" cy="648169"/>
          </a:xfrm>
          <a:prstGeom prst="rect">
            <a:avLst/>
          </a:prstGeom>
        </p:spPr>
      </p:pic>
      <p:pic>
        <p:nvPicPr>
          <p:cNvPr id="69" name="Picture 68"/>
          <p:cNvPicPr>
            <a:picLocks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0" t="26640" r="2632" b="9500"/>
          <a:stretch/>
        </p:blipFill>
        <p:spPr>
          <a:xfrm>
            <a:off x="10313774" y="2796320"/>
            <a:ext cx="2399353" cy="1152300"/>
          </a:xfrm>
          <a:prstGeom prst="rect">
            <a:avLst/>
          </a:prstGeom>
        </p:spPr>
      </p:pic>
      <p:sp>
        <p:nvSpPr>
          <p:cNvPr id="76" name="Freeform 6"/>
          <p:cNvSpPr>
            <a:spLocks/>
          </p:cNvSpPr>
          <p:nvPr/>
        </p:nvSpPr>
        <p:spPr bwMode="auto">
          <a:xfrm>
            <a:off x="11712005" y="3611585"/>
            <a:ext cx="13187" cy="13373"/>
          </a:xfrm>
          <a:custGeom>
            <a:avLst/>
            <a:gdLst>
              <a:gd name="T0" fmla="*/ 0 w 17"/>
              <a:gd name="T1" fmla="*/ 0 h 17"/>
              <a:gd name="T2" fmla="*/ 2147483647 w 17"/>
              <a:gd name="T3" fmla="*/ 0 h 17"/>
              <a:gd name="T4" fmla="*/ 2147483647 w 17"/>
              <a:gd name="T5" fmla="*/ 2147483647 h 17"/>
              <a:gd name="T6" fmla="*/ 0 w 17"/>
              <a:gd name="T7" fmla="*/ 2147483647 h 17"/>
              <a:gd name="T8" fmla="*/ 0 w 17"/>
              <a:gd name="T9" fmla="*/ 0 h 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"/>
              <a:gd name="T16" fmla="*/ 0 h 17"/>
              <a:gd name="T17" fmla="*/ 17 w 17"/>
              <a:gd name="T18" fmla="*/ 17 h 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" h="17">
                <a:moveTo>
                  <a:pt x="0" y="0"/>
                </a:moveTo>
                <a:lnTo>
                  <a:pt x="16" y="0"/>
                </a:lnTo>
                <a:lnTo>
                  <a:pt x="16" y="16"/>
                </a:lnTo>
                <a:lnTo>
                  <a:pt x="0" y="16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  <a:ln w="9525" cap="rnd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 dirty="0"/>
          </a:p>
        </p:txBody>
      </p:sp>
      <p:sp>
        <p:nvSpPr>
          <p:cNvPr id="77" name="Freeform 17"/>
          <p:cNvSpPr>
            <a:spLocks/>
          </p:cNvSpPr>
          <p:nvPr/>
        </p:nvSpPr>
        <p:spPr bwMode="auto">
          <a:xfrm>
            <a:off x="11558476" y="4808418"/>
            <a:ext cx="12245" cy="13373"/>
          </a:xfrm>
          <a:custGeom>
            <a:avLst/>
            <a:gdLst>
              <a:gd name="T0" fmla="*/ 0 w 17"/>
              <a:gd name="T1" fmla="*/ 0 h 17"/>
              <a:gd name="T2" fmla="*/ 2147483647 w 17"/>
              <a:gd name="T3" fmla="*/ 0 h 17"/>
              <a:gd name="T4" fmla="*/ 2147483647 w 17"/>
              <a:gd name="T5" fmla="*/ 2147483647 h 17"/>
              <a:gd name="T6" fmla="*/ 0 w 17"/>
              <a:gd name="T7" fmla="*/ 2147483647 h 17"/>
              <a:gd name="T8" fmla="*/ 0 w 17"/>
              <a:gd name="T9" fmla="*/ 0 h 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"/>
              <a:gd name="T16" fmla="*/ 0 h 17"/>
              <a:gd name="T17" fmla="*/ 17 w 17"/>
              <a:gd name="T18" fmla="*/ 17 h 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" h="17">
                <a:moveTo>
                  <a:pt x="0" y="0"/>
                </a:moveTo>
                <a:lnTo>
                  <a:pt x="16" y="0"/>
                </a:lnTo>
                <a:lnTo>
                  <a:pt x="16" y="16"/>
                </a:lnTo>
                <a:lnTo>
                  <a:pt x="0" y="16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  <a:ln w="9525" cap="rnd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 dirty="0"/>
          </a:p>
        </p:txBody>
      </p:sp>
      <p:sp>
        <p:nvSpPr>
          <p:cNvPr id="78" name="Rectangle 23"/>
          <p:cNvSpPr>
            <a:spLocks noChangeArrowheads="1"/>
          </p:cNvSpPr>
          <p:nvPr/>
        </p:nvSpPr>
        <p:spPr bwMode="auto">
          <a:xfrm>
            <a:off x="13895927" y="2962708"/>
            <a:ext cx="224172" cy="146142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0" name="Line 26"/>
          <p:cNvSpPr>
            <a:spLocks noChangeShapeType="1"/>
          </p:cNvSpPr>
          <p:nvPr/>
        </p:nvSpPr>
        <p:spPr bwMode="auto">
          <a:xfrm>
            <a:off x="12920464" y="4842804"/>
            <a:ext cx="390889" cy="699187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 type="none" w="sm" len="sm"/>
            <a:tailEnd type="stealth" w="med" len="lg"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34" name="Group 33"/>
          <p:cNvGrpSpPr/>
          <p:nvPr/>
        </p:nvGrpSpPr>
        <p:grpSpPr>
          <a:xfrm rot="20901985">
            <a:off x="13102988" y="3217138"/>
            <a:ext cx="1122746" cy="2194989"/>
            <a:chOff x="13318888" y="3344138"/>
            <a:chExt cx="1122746" cy="2194989"/>
          </a:xfrm>
        </p:grpSpPr>
        <p:sp>
          <p:nvSpPr>
            <p:cNvPr id="79" name="Line 25"/>
            <p:cNvSpPr>
              <a:spLocks noChangeShapeType="1"/>
            </p:cNvSpPr>
            <p:nvPr/>
          </p:nvSpPr>
          <p:spPr bwMode="auto">
            <a:xfrm flipV="1">
              <a:off x="13806793" y="3344138"/>
              <a:ext cx="634841" cy="122548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81" name="Line 27"/>
            <p:cNvSpPr>
              <a:spLocks noChangeShapeType="1"/>
            </p:cNvSpPr>
            <p:nvPr/>
          </p:nvSpPr>
          <p:spPr bwMode="auto">
            <a:xfrm flipV="1">
              <a:off x="13318888" y="4720542"/>
              <a:ext cx="413494" cy="81858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 type="none" w="sm" len="sm"/>
              <a:tailEnd type="stealth" w="med" len="lg"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82" name="Rectangle 28"/>
          <p:cNvSpPr>
            <a:spLocks noChangeArrowheads="1"/>
          </p:cNvSpPr>
          <p:nvPr/>
        </p:nvSpPr>
        <p:spPr bwMode="auto">
          <a:xfrm>
            <a:off x="13472214" y="4481681"/>
            <a:ext cx="224172" cy="145187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3" name="Rectangle 29"/>
          <p:cNvSpPr>
            <a:spLocks noChangeArrowheads="1"/>
          </p:cNvSpPr>
          <p:nvPr/>
        </p:nvSpPr>
        <p:spPr bwMode="auto">
          <a:xfrm>
            <a:off x="13211511" y="5546769"/>
            <a:ext cx="224172" cy="146142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4" name="Line 24"/>
          <p:cNvSpPr>
            <a:spLocks noChangeShapeType="1"/>
          </p:cNvSpPr>
          <p:nvPr/>
        </p:nvSpPr>
        <p:spPr bwMode="auto">
          <a:xfrm>
            <a:off x="12570077" y="4208569"/>
            <a:ext cx="198741" cy="35819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7" name="Text Box 30"/>
          <p:cNvSpPr txBox="1">
            <a:spLocks noChangeArrowheads="1"/>
          </p:cNvSpPr>
          <p:nvPr/>
        </p:nvSpPr>
        <p:spPr bwMode="auto">
          <a:xfrm>
            <a:off x="12345773" y="2094859"/>
            <a:ext cx="1879432" cy="40011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sz="2000" b="1" dirty="0" smtClean="0">
                <a:solidFill>
                  <a:srgbClr val="800000"/>
                </a:solidFill>
              </a:rPr>
              <a:t>Iteration 2</a:t>
            </a:r>
            <a:endParaRPr lang="en-US" sz="2000" dirty="0">
              <a:solidFill>
                <a:srgbClr val="800000"/>
              </a:solidFill>
            </a:endParaRPr>
          </a:p>
        </p:txBody>
      </p:sp>
      <p:sp>
        <p:nvSpPr>
          <p:cNvPr id="89" name="Rectangle 19"/>
          <p:cNvSpPr>
            <a:spLocks noChangeArrowheads="1"/>
          </p:cNvSpPr>
          <p:nvPr/>
        </p:nvSpPr>
        <p:spPr bwMode="auto">
          <a:xfrm>
            <a:off x="10036682" y="2496138"/>
            <a:ext cx="2680419" cy="1719129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0" name="TextBox 89"/>
          <p:cNvSpPr txBox="1"/>
          <p:nvPr/>
        </p:nvSpPr>
        <p:spPr>
          <a:xfrm rot="16993905">
            <a:off x="9907190" y="3525107"/>
            <a:ext cx="57192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rgbClr val="800000"/>
                </a:solidFill>
              </a:rPr>
              <a:t>Time</a:t>
            </a:r>
            <a:endParaRPr lang="en-US" sz="1500" dirty="0">
              <a:solidFill>
                <a:srgbClr val="800000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 rot="20878399">
            <a:off x="11069870" y="3610013"/>
            <a:ext cx="64330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rgbClr val="800000"/>
                </a:solidFill>
              </a:rPr>
              <a:t>Space</a:t>
            </a:r>
            <a:endParaRPr lang="en-US" sz="1500" dirty="0">
              <a:solidFill>
                <a:srgbClr val="800000"/>
              </a:solidFill>
            </a:endParaRPr>
          </a:p>
        </p:txBody>
      </p:sp>
      <p:sp>
        <p:nvSpPr>
          <p:cNvPr id="92" name="Line 25"/>
          <p:cNvSpPr>
            <a:spLocks noChangeShapeType="1"/>
          </p:cNvSpPr>
          <p:nvPr/>
        </p:nvSpPr>
        <p:spPr bwMode="auto">
          <a:xfrm flipV="1">
            <a:off x="10290336" y="3067824"/>
            <a:ext cx="122165" cy="407474"/>
          </a:xfrm>
          <a:prstGeom prst="line">
            <a:avLst/>
          </a:prstGeom>
          <a:noFill/>
          <a:ln w="28575">
            <a:solidFill>
              <a:srgbClr val="800000"/>
            </a:solidFill>
            <a:round/>
            <a:headEnd type="none" w="sm" len="sm"/>
            <a:tailEnd type="triangle" w="med" len="lg"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3" name="Line 25"/>
          <p:cNvSpPr>
            <a:spLocks noChangeShapeType="1"/>
          </p:cNvSpPr>
          <p:nvPr/>
        </p:nvSpPr>
        <p:spPr bwMode="auto">
          <a:xfrm flipV="1">
            <a:off x="11725067" y="3590166"/>
            <a:ext cx="515661" cy="145445"/>
          </a:xfrm>
          <a:prstGeom prst="line">
            <a:avLst/>
          </a:prstGeom>
          <a:noFill/>
          <a:ln w="28575">
            <a:solidFill>
              <a:srgbClr val="800000"/>
            </a:solidFill>
            <a:round/>
            <a:headEnd type="none" w="sm" len="sm"/>
            <a:tailEnd type="triangle" w="med" len="lg"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6" name="Rectangle 19"/>
          <p:cNvSpPr>
            <a:spLocks noChangeArrowheads="1"/>
          </p:cNvSpPr>
          <p:nvPr/>
        </p:nvSpPr>
        <p:spPr bwMode="auto">
          <a:xfrm>
            <a:off x="11399043" y="4571354"/>
            <a:ext cx="1499420" cy="98321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72" name="Picture 7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0842" y="2570028"/>
            <a:ext cx="1079500" cy="152400"/>
          </a:xfrm>
          <a:prstGeom prst="rect">
            <a:avLst/>
          </a:prstGeom>
        </p:spPr>
      </p:pic>
      <p:sp>
        <p:nvSpPr>
          <p:cNvPr id="127" name="Line 25"/>
          <p:cNvSpPr>
            <a:spLocks noChangeShapeType="1"/>
          </p:cNvSpPr>
          <p:nvPr/>
        </p:nvSpPr>
        <p:spPr bwMode="auto">
          <a:xfrm flipV="1">
            <a:off x="9440871" y="2306342"/>
            <a:ext cx="769576" cy="0"/>
          </a:xfrm>
          <a:prstGeom prst="line">
            <a:avLst/>
          </a:prstGeom>
          <a:noFill/>
          <a:ln w="76200">
            <a:solidFill>
              <a:srgbClr val="800000"/>
            </a:solidFill>
            <a:round/>
            <a:headEnd type="none" w="sm" len="sm"/>
            <a:tailEnd type="triangle" w="med" len="lg"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8" name="Rounded Rectangle 127"/>
          <p:cNvSpPr/>
          <p:nvPr/>
        </p:nvSpPr>
        <p:spPr bwMode="auto">
          <a:xfrm>
            <a:off x="11411743" y="4611222"/>
            <a:ext cx="1349455" cy="596901"/>
          </a:xfrm>
          <a:prstGeom prst="round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rtlCol="0" anchor="b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</a:pPr>
            <a:endParaRPr lang="en-US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27810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118</Words>
  <Application>Microsoft Macintosh PowerPoint</Application>
  <PresentationFormat>Custom</PresentationFormat>
  <Paragraphs>48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Jacob Schroder</dc:creator>
  <cp:lastModifiedBy>Jacob Schroder</cp:lastModifiedBy>
  <cp:revision>3</cp:revision>
  <dcterms:created xsi:type="dcterms:W3CDTF">2014-07-23T22:50:49Z</dcterms:created>
  <dcterms:modified xsi:type="dcterms:W3CDTF">2014-07-29T17:03:20Z</dcterms:modified>
</cp:coreProperties>
</file>