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10" d="100"/>
          <a:sy n="110" d="100"/>
        </p:scale>
        <p:origin x="-760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88F9CD-06D5-634D-8F9B-4D359D0B651A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66A22F-1533-9944-BABF-527CE5E65B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699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1.\quad &amp; x\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mbox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{Braid}    &amp; \quad \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mbox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{A math font x in front of Braid}\\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2.\quad &amp; \chi\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mbox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{Braid} &amp; \quad \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mbox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{A chi in front of Braid}\\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3.\quad &amp; \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mbox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xBraid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    &amp; \quad \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mbox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{A regular font x in front of Braid}\\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4.\quad &amp; \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mbox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XBraid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    &amp; \quad \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mbox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{A regular font X in front of Braid} \\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66A22F-1533-9944-BABF-527CE5E65BC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943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A9C6-C325-304C-B61F-765046FB0B72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A1E3-43A8-574B-895D-0FCF57F82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644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A9C6-C325-304C-B61F-765046FB0B72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A1E3-43A8-574B-895D-0FCF57F82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44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A9C6-C325-304C-B61F-765046FB0B72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A1E3-43A8-574B-895D-0FCF57F82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963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A9C6-C325-304C-B61F-765046FB0B72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A1E3-43A8-574B-895D-0FCF57F82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150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A9C6-C325-304C-B61F-765046FB0B72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A1E3-43A8-574B-895D-0FCF57F82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565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A9C6-C325-304C-B61F-765046FB0B72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A1E3-43A8-574B-895D-0FCF57F82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501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A9C6-C325-304C-B61F-765046FB0B72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A1E3-43A8-574B-895D-0FCF57F82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13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A9C6-C325-304C-B61F-765046FB0B72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A1E3-43A8-574B-895D-0FCF57F82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921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A9C6-C325-304C-B61F-765046FB0B72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A1E3-43A8-574B-895D-0FCF57F82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78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A9C6-C325-304C-B61F-765046FB0B72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A1E3-43A8-574B-895D-0FCF57F82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745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A9C6-C325-304C-B61F-765046FB0B72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A1E3-43A8-574B-895D-0FCF57F82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371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1A9C6-C325-304C-B61F-765046FB0B72}" type="datetimeFigureOut">
              <a:rPr lang="en-US" smtClean="0"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1A1E3-43A8-574B-895D-0FCF57F82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812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7600" y="2555008"/>
            <a:ext cx="1079500" cy="177800"/>
          </a:xfrm>
          <a:prstGeom prst="rect">
            <a:avLst/>
          </a:prstGeom>
        </p:spPr>
      </p:pic>
      <p:pic>
        <p:nvPicPr>
          <p:cNvPr id="13" name="Picture 12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" t="21056" r="1801" b="10228"/>
          <a:stretch/>
        </p:blipFill>
        <p:spPr>
          <a:xfrm>
            <a:off x="240261" y="2643910"/>
            <a:ext cx="2474106" cy="1239924"/>
          </a:xfrm>
          <a:prstGeom prst="rect">
            <a:avLst/>
          </a:prstGeom>
        </p:spPr>
      </p:pic>
      <p:sp>
        <p:nvSpPr>
          <p:cNvPr id="14" name="Freeform 6"/>
          <p:cNvSpPr>
            <a:spLocks/>
          </p:cNvSpPr>
          <p:nvPr/>
        </p:nvSpPr>
        <p:spPr bwMode="auto">
          <a:xfrm>
            <a:off x="1742400" y="3574631"/>
            <a:ext cx="13188" cy="13374"/>
          </a:xfrm>
          <a:custGeom>
            <a:avLst/>
            <a:gdLst>
              <a:gd name="T0" fmla="*/ 0 w 17"/>
              <a:gd name="T1" fmla="*/ 0 h 17"/>
              <a:gd name="T2" fmla="*/ 2147483647 w 17"/>
              <a:gd name="T3" fmla="*/ 0 h 17"/>
              <a:gd name="T4" fmla="*/ 2147483647 w 17"/>
              <a:gd name="T5" fmla="*/ 2147483647 h 17"/>
              <a:gd name="T6" fmla="*/ 0 w 17"/>
              <a:gd name="T7" fmla="*/ 2147483647 h 17"/>
              <a:gd name="T8" fmla="*/ 0 w 17"/>
              <a:gd name="T9" fmla="*/ 0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17"/>
              <a:gd name="T17" fmla="*/ 17 w 17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17">
                <a:moveTo>
                  <a:pt x="0" y="0"/>
                </a:moveTo>
                <a:lnTo>
                  <a:pt x="16" y="0"/>
                </a:lnTo>
                <a:lnTo>
                  <a:pt x="16" y="16"/>
                </a:lnTo>
                <a:lnTo>
                  <a:pt x="0" y="16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 w="9525" cap="rnd">
            <a:noFill/>
            <a:round/>
            <a:headEnd type="none" w="sm" len="sm"/>
            <a:tailEnd type="none" w="sm" len="sm"/>
          </a:ln>
        </p:spPr>
        <p:txBody>
          <a:bodyPr lIns="91440" tIns="45720" rIns="91440" bIns="45720"/>
          <a:lstStyle/>
          <a:p>
            <a:endParaRPr lang="en-US" dirty="0"/>
          </a:p>
        </p:txBody>
      </p:sp>
      <p:sp>
        <p:nvSpPr>
          <p:cNvPr id="15" name="Text Box 30"/>
          <p:cNvSpPr txBox="1">
            <a:spLocks noChangeArrowheads="1"/>
          </p:cNvSpPr>
          <p:nvPr/>
        </p:nvSpPr>
        <p:spPr bwMode="auto">
          <a:xfrm>
            <a:off x="67078" y="2053389"/>
            <a:ext cx="2647288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45720" rIns="0" bIns="4572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b="1" dirty="0"/>
              <a:t>Initial Space-Time Guess</a:t>
            </a:r>
          </a:p>
        </p:txBody>
      </p:sp>
      <p:sp>
        <p:nvSpPr>
          <p:cNvPr id="16" name="Rectangle 19"/>
          <p:cNvSpPr>
            <a:spLocks noChangeArrowheads="1"/>
          </p:cNvSpPr>
          <p:nvPr/>
        </p:nvSpPr>
        <p:spPr bwMode="auto">
          <a:xfrm>
            <a:off x="67078" y="2459185"/>
            <a:ext cx="2680420" cy="154286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1440" tIns="45720" rIns="91440" bIns="45720" anchor="ctr"/>
          <a:lstStyle/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 rot="16993905">
            <a:off x="-125383" y="3157976"/>
            <a:ext cx="649374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Time</a:t>
            </a:r>
          </a:p>
        </p:txBody>
      </p:sp>
      <p:sp>
        <p:nvSpPr>
          <p:cNvPr id="18" name="TextBox 17"/>
          <p:cNvSpPr txBox="1"/>
          <p:nvPr/>
        </p:nvSpPr>
        <p:spPr>
          <a:xfrm rot="20878399">
            <a:off x="1063475" y="3559046"/>
            <a:ext cx="735034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Space</a:t>
            </a:r>
          </a:p>
        </p:txBody>
      </p:sp>
      <p:sp>
        <p:nvSpPr>
          <p:cNvPr id="19" name="Line 25"/>
          <p:cNvSpPr>
            <a:spLocks noChangeShapeType="1"/>
          </p:cNvSpPr>
          <p:nvPr/>
        </p:nvSpPr>
        <p:spPr bwMode="auto">
          <a:xfrm flipV="1">
            <a:off x="304239" y="2712559"/>
            <a:ext cx="122166" cy="40747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lg"/>
          </a:ln>
        </p:spPr>
        <p:txBody>
          <a:bodyPr wrap="none" lIns="91440" tIns="45720" rIns="91440" bIns="45720" anchor="ctr"/>
          <a:lstStyle/>
          <a:p>
            <a:endParaRPr lang="en-US" dirty="0"/>
          </a:p>
        </p:txBody>
      </p:sp>
      <p:sp>
        <p:nvSpPr>
          <p:cNvPr id="20" name="Line 25"/>
          <p:cNvSpPr>
            <a:spLocks noChangeShapeType="1"/>
          </p:cNvSpPr>
          <p:nvPr/>
        </p:nvSpPr>
        <p:spPr bwMode="auto">
          <a:xfrm flipV="1">
            <a:off x="1755463" y="3553213"/>
            <a:ext cx="515662" cy="14544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lg"/>
          </a:ln>
        </p:spPr>
        <p:txBody>
          <a:bodyPr wrap="none" lIns="91440" tIns="45720" rIns="91440" bIns="45720" anchor="ctr"/>
          <a:lstStyle/>
          <a:p>
            <a:endParaRPr lang="en-US" dirty="0"/>
          </a:p>
        </p:txBody>
      </p:sp>
      <p:sp>
        <p:nvSpPr>
          <p:cNvPr id="21" name="Text Box 30"/>
          <p:cNvSpPr txBox="1">
            <a:spLocks noChangeArrowheads="1"/>
          </p:cNvSpPr>
          <p:nvPr/>
        </p:nvSpPr>
        <p:spPr bwMode="auto">
          <a:xfrm>
            <a:off x="3149037" y="2052991"/>
            <a:ext cx="2680418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91440" tIns="45720" rIns="91440" bIns="4572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b="1" dirty="0"/>
              <a:t>Iterate</a:t>
            </a:r>
            <a:endParaRPr lang="en-US" sz="2000" dirty="0"/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4824358" y="3576371"/>
            <a:ext cx="13188" cy="13374"/>
          </a:xfrm>
          <a:custGeom>
            <a:avLst/>
            <a:gdLst>
              <a:gd name="T0" fmla="*/ 0 w 17"/>
              <a:gd name="T1" fmla="*/ 0 h 17"/>
              <a:gd name="T2" fmla="*/ 2147483647 w 17"/>
              <a:gd name="T3" fmla="*/ 0 h 17"/>
              <a:gd name="T4" fmla="*/ 2147483647 w 17"/>
              <a:gd name="T5" fmla="*/ 2147483647 h 17"/>
              <a:gd name="T6" fmla="*/ 0 w 17"/>
              <a:gd name="T7" fmla="*/ 2147483647 h 17"/>
              <a:gd name="T8" fmla="*/ 0 w 17"/>
              <a:gd name="T9" fmla="*/ 0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17"/>
              <a:gd name="T17" fmla="*/ 17 w 17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17">
                <a:moveTo>
                  <a:pt x="0" y="0"/>
                </a:moveTo>
                <a:lnTo>
                  <a:pt x="16" y="0"/>
                </a:lnTo>
                <a:lnTo>
                  <a:pt x="16" y="16"/>
                </a:lnTo>
                <a:lnTo>
                  <a:pt x="0" y="16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 w="9525" cap="rnd">
            <a:noFill/>
            <a:round/>
            <a:headEnd type="none" w="sm" len="sm"/>
            <a:tailEnd type="none" w="sm" len="sm"/>
          </a:ln>
        </p:spPr>
        <p:txBody>
          <a:bodyPr lIns="91440" tIns="45720" rIns="91440" bIns="45720"/>
          <a:lstStyle/>
          <a:p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50" b="9267"/>
          <a:stretch/>
        </p:blipFill>
        <p:spPr>
          <a:xfrm>
            <a:off x="3335686" y="2731768"/>
            <a:ext cx="2515412" cy="1156200"/>
          </a:xfrm>
          <a:prstGeom prst="rect">
            <a:avLst/>
          </a:prstGeom>
        </p:spPr>
      </p:pic>
      <p:sp>
        <p:nvSpPr>
          <p:cNvPr id="24" name="Rectangle 19"/>
          <p:cNvSpPr>
            <a:spLocks noChangeArrowheads="1"/>
          </p:cNvSpPr>
          <p:nvPr/>
        </p:nvSpPr>
        <p:spPr bwMode="auto">
          <a:xfrm>
            <a:off x="3149036" y="2460922"/>
            <a:ext cx="2680420" cy="154568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1440" tIns="45720" rIns="91440" bIns="45720" anchor="ctr"/>
          <a:lstStyle/>
          <a:p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 rot="16993905">
            <a:off x="2980821" y="3466812"/>
            <a:ext cx="649374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Time</a:t>
            </a:r>
          </a:p>
        </p:txBody>
      </p:sp>
      <p:sp>
        <p:nvSpPr>
          <p:cNvPr id="26" name="TextBox 25"/>
          <p:cNvSpPr txBox="1"/>
          <p:nvPr/>
        </p:nvSpPr>
        <p:spPr>
          <a:xfrm rot="20878399">
            <a:off x="4136363" y="3551714"/>
            <a:ext cx="735034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Space</a:t>
            </a:r>
          </a:p>
        </p:txBody>
      </p:sp>
      <p:sp>
        <p:nvSpPr>
          <p:cNvPr id="27" name="Line 25"/>
          <p:cNvSpPr>
            <a:spLocks noChangeShapeType="1"/>
          </p:cNvSpPr>
          <p:nvPr/>
        </p:nvSpPr>
        <p:spPr bwMode="auto">
          <a:xfrm flipV="1">
            <a:off x="3420833" y="3014467"/>
            <a:ext cx="122166" cy="40747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lg"/>
          </a:ln>
        </p:spPr>
        <p:txBody>
          <a:bodyPr wrap="none" lIns="91440" tIns="45720" rIns="91440" bIns="45720" anchor="ctr"/>
          <a:lstStyle/>
          <a:p>
            <a:endParaRPr lang="en-US" dirty="0"/>
          </a:p>
        </p:txBody>
      </p:sp>
      <p:sp>
        <p:nvSpPr>
          <p:cNvPr id="28" name="Line 25"/>
          <p:cNvSpPr>
            <a:spLocks noChangeShapeType="1"/>
          </p:cNvSpPr>
          <p:nvPr/>
        </p:nvSpPr>
        <p:spPr bwMode="auto">
          <a:xfrm flipV="1">
            <a:off x="4837421" y="3554951"/>
            <a:ext cx="515662" cy="14544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lg"/>
          </a:ln>
        </p:spPr>
        <p:txBody>
          <a:bodyPr wrap="none" lIns="91440" tIns="45720" rIns="91440" bIns="45720" anchor="ctr"/>
          <a:lstStyle/>
          <a:p>
            <a:endParaRPr lang="en-US" dirty="0"/>
          </a:p>
        </p:txBody>
      </p:sp>
      <p:sp>
        <p:nvSpPr>
          <p:cNvPr id="29" name="Rounded Rectangle 28"/>
          <p:cNvSpPr/>
          <p:nvPr/>
        </p:nvSpPr>
        <p:spPr bwMode="auto">
          <a:xfrm>
            <a:off x="6490878" y="4641397"/>
            <a:ext cx="1349456" cy="596902"/>
          </a:xfrm>
          <a:prstGeom prst="round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91440" tIns="45720" rIns="91440" bIns="45720" rtlCol="0" anchor="b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30" name="Line 25"/>
          <p:cNvSpPr>
            <a:spLocks noChangeShapeType="1"/>
          </p:cNvSpPr>
          <p:nvPr/>
        </p:nvSpPr>
        <p:spPr bwMode="auto">
          <a:xfrm flipV="1">
            <a:off x="2760546" y="2299599"/>
            <a:ext cx="657260" cy="6974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med" len="lg"/>
          </a:ln>
        </p:spPr>
        <p:txBody>
          <a:bodyPr wrap="none" lIns="91440" tIns="45720" rIns="91440" bIns="45720" anchor="ctr"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1" name="Picture 30"/>
          <p:cNvPicPr>
            <a:picLocks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0" t="26640" r="2632" b="9500"/>
          <a:stretch/>
        </p:blipFill>
        <p:spPr>
          <a:xfrm>
            <a:off x="6450303" y="2781274"/>
            <a:ext cx="2399354" cy="1152300"/>
          </a:xfrm>
          <a:prstGeom prst="rect">
            <a:avLst/>
          </a:prstGeom>
        </p:spPr>
      </p:pic>
      <p:sp>
        <p:nvSpPr>
          <p:cNvPr id="32" name="Freeform 6"/>
          <p:cNvSpPr>
            <a:spLocks/>
          </p:cNvSpPr>
          <p:nvPr/>
        </p:nvSpPr>
        <p:spPr bwMode="auto">
          <a:xfrm>
            <a:off x="7848532" y="3596539"/>
            <a:ext cx="13188" cy="13374"/>
          </a:xfrm>
          <a:custGeom>
            <a:avLst/>
            <a:gdLst>
              <a:gd name="T0" fmla="*/ 0 w 17"/>
              <a:gd name="T1" fmla="*/ 0 h 17"/>
              <a:gd name="T2" fmla="*/ 2147483647 w 17"/>
              <a:gd name="T3" fmla="*/ 0 h 17"/>
              <a:gd name="T4" fmla="*/ 2147483647 w 17"/>
              <a:gd name="T5" fmla="*/ 2147483647 h 17"/>
              <a:gd name="T6" fmla="*/ 0 w 17"/>
              <a:gd name="T7" fmla="*/ 2147483647 h 17"/>
              <a:gd name="T8" fmla="*/ 0 w 17"/>
              <a:gd name="T9" fmla="*/ 0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17"/>
              <a:gd name="T17" fmla="*/ 17 w 17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17">
                <a:moveTo>
                  <a:pt x="0" y="0"/>
                </a:moveTo>
                <a:lnTo>
                  <a:pt x="16" y="0"/>
                </a:lnTo>
                <a:lnTo>
                  <a:pt x="16" y="16"/>
                </a:lnTo>
                <a:lnTo>
                  <a:pt x="0" y="16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 w="9525" cap="rnd">
            <a:noFill/>
            <a:round/>
            <a:headEnd type="none" w="sm" len="sm"/>
            <a:tailEnd type="none" w="sm" len="sm"/>
          </a:ln>
        </p:spPr>
        <p:txBody>
          <a:bodyPr lIns="91440" tIns="45720" rIns="91440" bIns="45720"/>
          <a:lstStyle/>
          <a:p>
            <a:endParaRPr lang="en-US" dirty="0"/>
          </a:p>
        </p:txBody>
      </p:sp>
      <p:sp>
        <p:nvSpPr>
          <p:cNvPr id="33" name="Freeform 17"/>
          <p:cNvSpPr>
            <a:spLocks/>
          </p:cNvSpPr>
          <p:nvPr/>
        </p:nvSpPr>
        <p:spPr bwMode="auto">
          <a:xfrm>
            <a:off x="7695005" y="4793371"/>
            <a:ext cx="12246" cy="13374"/>
          </a:xfrm>
          <a:custGeom>
            <a:avLst/>
            <a:gdLst>
              <a:gd name="T0" fmla="*/ 0 w 17"/>
              <a:gd name="T1" fmla="*/ 0 h 17"/>
              <a:gd name="T2" fmla="*/ 2147483647 w 17"/>
              <a:gd name="T3" fmla="*/ 0 h 17"/>
              <a:gd name="T4" fmla="*/ 2147483647 w 17"/>
              <a:gd name="T5" fmla="*/ 2147483647 h 17"/>
              <a:gd name="T6" fmla="*/ 0 w 17"/>
              <a:gd name="T7" fmla="*/ 2147483647 h 17"/>
              <a:gd name="T8" fmla="*/ 0 w 17"/>
              <a:gd name="T9" fmla="*/ 0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17"/>
              <a:gd name="T17" fmla="*/ 17 w 17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17">
                <a:moveTo>
                  <a:pt x="0" y="0"/>
                </a:moveTo>
                <a:lnTo>
                  <a:pt x="16" y="0"/>
                </a:lnTo>
                <a:lnTo>
                  <a:pt x="16" y="16"/>
                </a:lnTo>
                <a:lnTo>
                  <a:pt x="0" y="16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 w="9525" cap="rnd">
            <a:noFill/>
            <a:round/>
            <a:headEnd type="none" w="sm" len="sm"/>
            <a:tailEnd type="none" w="sm" len="sm"/>
          </a:ln>
        </p:spPr>
        <p:txBody>
          <a:bodyPr lIns="91440" tIns="45720" rIns="91440" bIns="45720"/>
          <a:lstStyle/>
          <a:p>
            <a:endParaRPr lang="en-US" dirty="0"/>
          </a:p>
        </p:txBody>
      </p:sp>
      <p:sp>
        <p:nvSpPr>
          <p:cNvPr id="34" name="Text Box 30"/>
          <p:cNvSpPr txBox="1">
            <a:spLocks noChangeArrowheads="1"/>
          </p:cNvSpPr>
          <p:nvPr/>
        </p:nvSpPr>
        <p:spPr bwMode="auto">
          <a:xfrm>
            <a:off x="6173209" y="2062061"/>
            <a:ext cx="2676446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91440" tIns="45720" rIns="91440" bIns="4572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b="1" dirty="0">
                <a:solidFill>
                  <a:srgbClr val="000000"/>
                </a:solidFill>
              </a:rPr>
              <a:t>Converge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35" name="Rectangle 19"/>
          <p:cNvSpPr>
            <a:spLocks noChangeArrowheads="1"/>
          </p:cNvSpPr>
          <p:nvPr/>
        </p:nvSpPr>
        <p:spPr bwMode="auto">
          <a:xfrm>
            <a:off x="6173210" y="2481093"/>
            <a:ext cx="2680420" cy="152551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1440" tIns="45720" rIns="91440" bIns="45720" anchor="ctr"/>
          <a:lstStyle/>
          <a:p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 rot="16993905">
            <a:off x="6004993" y="3486978"/>
            <a:ext cx="649374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Time</a:t>
            </a:r>
          </a:p>
        </p:txBody>
      </p:sp>
      <p:sp>
        <p:nvSpPr>
          <p:cNvPr id="37" name="TextBox 36"/>
          <p:cNvSpPr txBox="1"/>
          <p:nvPr/>
        </p:nvSpPr>
        <p:spPr>
          <a:xfrm rot="20878399">
            <a:off x="7160535" y="3571884"/>
            <a:ext cx="735034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Space</a:t>
            </a:r>
          </a:p>
        </p:txBody>
      </p:sp>
      <p:sp>
        <p:nvSpPr>
          <p:cNvPr id="38" name="Line 25"/>
          <p:cNvSpPr>
            <a:spLocks noChangeShapeType="1"/>
          </p:cNvSpPr>
          <p:nvPr/>
        </p:nvSpPr>
        <p:spPr bwMode="auto">
          <a:xfrm flipV="1">
            <a:off x="6435935" y="3025565"/>
            <a:ext cx="122166" cy="40747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lg"/>
          </a:ln>
        </p:spPr>
        <p:txBody>
          <a:bodyPr wrap="none" lIns="91440" tIns="45720" rIns="91440" bIns="45720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9" name="Line 25"/>
          <p:cNvSpPr>
            <a:spLocks noChangeShapeType="1"/>
          </p:cNvSpPr>
          <p:nvPr/>
        </p:nvSpPr>
        <p:spPr bwMode="auto">
          <a:xfrm flipV="1">
            <a:off x="7861595" y="3575121"/>
            <a:ext cx="515662" cy="14544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lg"/>
          </a:ln>
        </p:spPr>
        <p:txBody>
          <a:bodyPr wrap="none" lIns="91440" tIns="45720" rIns="91440" bIns="45720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40" name="Picture 39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054" y="2525986"/>
            <a:ext cx="1079500" cy="177800"/>
          </a:xfrm>
          <a:prstGeom prst="rect">
            <a:avLst/>
          </a:prstGeom>
        </p:spPr>
      </p:pic>
      <p:pic>
        <p:nvPicPr>
          <p:cNvPr id="41" name="Picture 40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166" y="2508176"/>
            <a:ext cx="1079500" cy="177800"/>
          </a:xfrm>
          <a:prstGeom prst="rect">
            <a:avLst/>
          </a:prstGeom>
        </p:spPr>
      </p:pic>
      <p:sp>
        <p:nvSpPr>
          <p:cNvPr id="42" name="Line 25"/>
          <p:cNvSpPr>
            <a:spLocks noChangeShapeType="1"/>
          </p:cNvSpPr>
          <p:nvPr/>
        </p:nvSpPr>
        <p:spPr bwMode="auto">
          <a:xfrm flipV="1">
            <a:off x="5819738" y="2292625"/>
            <a:ext cx="657260" cy="6974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med" len="lg"/>
          </a:ln>
        </p:spPr>
        <p:txBody>
          <a:bodyPr wrap="none" lIns="91440" tIns="45720" rIns="91440" bIns="45720" anchor="ctr"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036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" t="21056" r="1801" b="10228"/>
          <a:stretch/>
        </p:blipFill>
        <p:spPr>
          <a:xfrm>
            <a:off x="240261" y="2643910"/>
            <a:ext cx="2474106" cy="1239924"/>
          </a:xfrm>
          <a:prstGeom prst="rect">
            <a:avLst/>
          </a:prstGeom>
        </p:spPr>
      </p:pic>
      <p:sp>
        <p:nvSpPr>
          <p:cNvPr id="14" name="Freeform 6"/>
          <p:cNvSpPr>
            <a:spLocks/>
          </p:cNvSpPr>
          <p:nvPr/>
        </p:nvSpPr>
        <p:spPr bwMode="auto">
          <a:xfrm>
            <a:off x="1742400" y="3574631"/>
            <a:ext cx="13188" cy="13374"/>
          </a:xfrm>
          <a:custGeom>
            <a:avLst/>
            <a:gdLst>
              <a:gd name="T0" fmla="*/ 0 w 17"/>
              <a:gd name="T1" fmla="*/ 0 h 17"/>
              <a:gd name="T2" fmla="*/ 2147483647 w 17"/>
              <a:gd name="T3" fmla="*/ 0 h 17"/>
              <a:gd name="T4" fmla="*/ 2147483647 w 17"/>
              <a:gd name="T5" fmla="*/ 2147483647 h 17"/>
              <a:gd name="T6" fmla="*/ 0 w 17"/>
              <a:gd name="T7" fmla="*/ 2147483647 h 17"/>
              <a:gd name="T8" fmla="*/ 0 w 17"/>
              <a:gd name="T9" fmla="*/ 0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17"/>
              <a:gd name="T17" fmla="*/ 17 w 17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17">
                <a:moveTo>
                  <a:pt x="0" y="0"/>
                </a:moveTo>
                <a:lnTo>
                  <a:pt x="16" y="0"/>
                </a:lnTo>
                <a:lnTo>
                  <a:pt x="16" y="16"/>
                </a:lnTo>
                <a:lnTo>
                  <a:pt x="0" y="16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 w="9525" cap="rnd">
            <a:noFill/>
            <a:round/>
            <a:headEnd type="none" w="sm" len="sm"/>
            <a:tailEnd type="none" w="sm" len="sm"/>
          </a:ln>
        </p:spPr>
        <p:txBody>
          <a:bodyPr lIns="91440" tIns="45720" rIns="91440" bIns="45720"/>
          <a:lstStyle/>
          <a:p>
            <a:endParaRPr lang="en-US" dirty="0"/>
          </a:p>
        </p:txBody>
      </p:sp>
      <p:sp>
        <p:nvSpPr>
          <p:cNvPr id="15" name="Text Box 30"/>
          <p:cNvSpPr txBox="1">
            <a:spLocks noChangeArrowheads="1"/>
          </p:cNvSpPr>
          <p:nvPr/>
        </p:nvSpPr>
        <p:spPr bwMode="auto">
          <a:xfrm>
            <a:off x="45910" y="1940499"/>
            <a:ext cx="2647288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0" tIns="45720" rIns="0" bIns="4572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b="1" dirty="0"/>
              <a:t>Initial Space-Time Guess</a:t>
            </a:r>
          </a:p>
        </p:txBody>
      </p:sp>
      <p:sp>
        <p:nvSpPr>
          <p:cNvPr id="17" name="TextBox 16"/>
          <p:cNvSpPr txBox="1"/>
          <p:nvPr/>
        </p:nvSpPr>
        <p:spPr>
          <a:xfrm rot="16993905">
            <a:off x="-125383" y="3157976"/>
            <a:ext cx="649374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Time</a:t>
            </a:r>
          </a:p>
        </p:txBody>
      </p:sp>
      <p:sp>
        <p:nvSpPr>
          <p:cNvPr id="18" name="TextBox 17"/>
          <p:cNvSpPr txBox="1"/>
          <p:nvPr/>
        </p:nvSpPr>
        <p:spPr>
          <a:xfrm rot="20878399">
            <a:off x="1063475" y="3559046"/>
            <a:ext cx="735034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Space</a:t>
            </a:r>
          </a:p>
        </p:txBody>
      </p:sp>
      <p:sp>
        <p:nvSpPr>
          <p:cNvPr id="19" name="Line 25"/>
          <p:cNvSpPr>
            <a:spLocks noChangeShapeType="1"/>
          </p:cNvSpPr>
          <p:nvPr/>
        </p:nvSpPr>
        <p:spPr bwMode="auto">
          <a:xfrm flipV="1">
            <a:off x="304239" y="2656111"/>
            <a:ext cx="122166" cy="40747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lg"/>
          </a:ln>
        </p:spPr>
        <p:txBody>
          <a:bodyPr wrap="none" lIns="91440" tIns="45720" rIns="91440" bIns="45720" anchor="ctr"/>
          <a:lstStyle/>
          <a:p>
            <a:endParaRPr lang="en-US" dirty="0"/>
          </a:p>
        </p:txBody>
      </p:sp>
      <p:sp>
        <p:nvSpPr>
          <p:cNvPr id="20" name="Line 25"/>
          <p:cNvSpPr>
            <a:spLocks noChangeShapeType="1"/>
          </p:cNvSpPr>
          <p:nvPr/>
        </p:nvSpPr>
        <p:spPr bwMode="auto">
          <a:xfrm flipV="1">
            <a:off x="1854247" y="3539101"/>
            <a:ext cx="515662" cy="14544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lg"/>
          </a:ln>
        </p:spPr>
        <p:txBody>
          <a:bodyPr wrap="none" lIns="91440" tIns="45720" rIns="91440" bIns="45720" anchor="ctr"/>
          <a:lstStyle/>
          <a:p>
            <a:endParaRPr lang="en-US" dirty="0"/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4535062" y="3597539"/>
            <a:ext cx="13188" cy="13374"/>
          </a:xfrm>
          <a:custGeom>
            <a:avLst/>
            <a:gdLst>
              <a:gd name="T0" fmla="*/ 0 w 17"/>
              <a:gd name="T1" fmla="*/ 0 h 17"/>
              <a:gd name="T2" fmla="*/ 2147483647 w 17"/>
              <a:gd name="T3" fmla="*/ 0 h 17"/>
              <a:gd name="T4" fmla="*/ 2147483647 w 17"/>
              <a:gd name="T5" fmla="*/ 2147483647 h 17"/>
              <a:gd name="T6" fmla="*/ 0 w 17"/>
              <a:gd name="T7" fmla="*/ 2147483647 h 17"/>
              <a:gd name="T8" fmla="*/ 0 w 17"/>
              <a:gd name="T9" fmla="*/ 0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17"/>
              <a:gd name="T17" fmla="*/ 17 w 17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17">
                <a:moveTo>
                  <a:pt x="0" y="0"/>
                </a:moveTo>
                <a:lnTo>
                  <a:pt x="16" y="0"/>
                </a:lnTo>
                <a:lnTo>
                  <a:pt x="16" y="16"/>
                </a:lnTo>
                <a:lnTo>
                  <a:pt x="0" y="16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 w="9525" cap="rnd">
            <a:noFill/>
            <a:round/>
            <a:headEnd type="none" w="sm" len="sm"/>
            <a:tailEnd type="none" w="sm" len="sm"/>
          </a:ln>
        </p:spPr>
        <p:txBody>
          <a:bodyPr lIns="91440" tIns="45720" rIns="91440" bIns="45720"/>
          <a:lstStyle/>
          <a:p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50" b="9267"/>
          <a:stretch/>
        </p:blipFill>
        <p:spPr>
          <a:xfrm>
            <a:off x="3046390" y="2752936"/>
            <a:ext cx="2515412" cy="11562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 rot="16993905">
            <a:off x="2691525" y="3487980"/>
            <a:ext cx="649374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Time</a:t>
            </a:r>
          </a:p>
        </p:txBody>
      </p:sp>
      <p:sp>
        <p:nvSpPr>
          <p:cNvPr id="26" name="TextBox 25"/>
          <p:cNvSpPr txBox="1"/>
          <p:nvPr/>
        </p:nvSpPr>
        <p:spPr>
          <a:xfrm rot="20878399">
            <a:off x="3847067" y="3572882"/>
            <a:ext cx="735034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Space</a:t>
            </a:r>
          </a:p>
        </p:txBody>
      </p:sp>
      <p:sp>
        <p:nvSpPr>
          <p:cNvPr id="27" name="Line 25"/>
          <p:cNvSpPr>
            <a:spLocks noChangeShapeType="1"/>
          </p:cNvSpPr>
          <p:nvPr/>
        </p:nvSpPr>
        <p:spPr bwMode="auto">
          <a:xfrm flipV="1">
            <a:off x="3131537" y="2986243"/>
            <a:ext cx="122166" cy="40747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lg"/>
          </a:ln>
        </p:spPr>
        <p:txBody>
          <a:bodyPr wrap="none" lIns="91440" tIns="45720" rIns="91440" bIns="45720" anchor="ctr"/>
          <a:lstStyle/>
          <a:p>
            <a:endParaRPr lang="en-US" dirty="0"/>
          </a:p>
        </p:txBody>
      </p:sp>
      <p:sp>
        <p:nvSpPr>
          <p:cNvPr id="28" name="Line 25"/>
          <p:cNvSpPr>
            <a:spLocks noChangeShapeType="1"/>
          </p:cNvSpPr>
          <p:nvPr/>
        </p:nvSpPr>
        <p:spPr bwMode="auto">
          <a:xfrm flipV="1">
            <a:off x="4625741" y="3554951"/>
            <a:ext cx="515662" cy="14544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lg"/>
          </a:ln>
        </p:spPr>
        <p:txBody>
          <a:bodyPr wrap="none" lIns="91440" tIns="45720" rIns="91440" bIns="45720" anchor="ctr"/>
          <a:lstStyle/>
          <a:p>
            <a:endParaRPr lang="en-US" dirty="0"/>
          </a:p>
        </p:txBody>
      </p:sp>
      <p:sp>
        <p:nvSpPr>
          <p:cNvPr id="29" name="Rounded Rectangle 28"/>
          <p:cNvSpPr/>
          <p:nvPr/>
        </p:nvSpPr>
        <p:spPr bwMode="auto">
          <a:xfrm>
            <a:off x="6490878" y="4641397"/>
            <a:ext cx="1349456" cy="596902"/>
          </a:xfrm>
          <a:prstGeom prst="round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91440" tIns="45720" rIns="91440" bIns="45720" rtlCol="0" anchor="b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31" name="Picture 30"/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0" t="26640" r="2632" b="9500"/>
          <a:stretch/>
        </p:blipFill>
        <p:spPr>
          <a:xfrm>
            <a:off x="5850543" y="2781274"/>
            <a:ext cx="2399354" cy="1152300"/>
          </a:xfrm>
          <a:prstGeom prst="rect">
            <a:avLst/>
          </a:prstGeom>
        </p:spPr>
      </p:pic>
      <p:sp>
        <p:nvSpPr>
          <p:cNvPr id="32" name="Freeform 6"/>
          <p:cNvSpPr>
            <a:spLocks/>
          </p:cNvSpPr>
          <p:nvPr/>
        </p:nvSpPr>
        <p:spPr bwMode="auto">
          <a:xfrm>
            <a:off x="7248772" y="3596539"/>
            <a:ext cx="13188" cy="13374"/>
          </a:xfrm>
          <a:custGeom>
            <a:avLst/>
            <a:gdLst>
              <a:gd name="T0" fmla="*/ 0 w 17"/>
              <a:gd name="T1" fmla="*/ 0 h 17"/>
              <a:gd name="T2" fmla="*/ 2147483647 w 17"/>
              <a:gd name="T3" fmla="*/ 0 h 17"/>
              <a:gd name="T4" fmla="*/ 2147483647 w 17"/>
              <a:gd name="T5" fmla="*/ 2147483647 h 17"/>
              <a:gd name="T6" fmla="*/ 0 w 17"/>
              <a:gd name="T7" fmla="*/ 2147483647 h 17"/>
              <a:gd name="T8" fmla="*/ 0 w 17"/>
              <a:gd name="T9" fmla="*/ 0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17"/>
              <a:gd name="T17" fmla="*/ 17 w 17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17">
                <a:moveTo>
                  <a:pt x="0" y="0"/>
                </a:moveTo>
                <a:lnTo>
                  <a:pt x="16" y="0"/>
                </a:lnTo>
                <a:lnTo>
                  <a:pt x="16" y="16"/>
                </a:lnTo>
                <a:lnTo>
                  <a:pt x="0" y="16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 w="9525" cap="rnd">
            <a:noFill/>
            <a:round/>
            <a:headEnd type="none" w="sm" len="sm"/>
            <a:tailEnd type="none" w="sm" len="sm"/>
          </a:ln>
        </p:spPr>
        <p:txBody>
          <a:bodyPr lIns="91440" tIns="45720" rIns="91440" bIns="45720"/>
          <a:lstStyle/>
          <a:p>
            <a:endParaRPr lang="en-US" dirty="0"/>
          </a:p>
        </p:txBody>
      </p:sp>
      <p:sp>
        <p:nvSpPr>
          <p:cNvPr id="33" name="Freeform 17"/>
          <p:cNvSpPr>
            <a:spLocks/>
          </p:cNvSpPr>
          <p:nvPr/>
        </p:nvSpPr>
        <p:spPr bwMode="auto">
          <a:xfrm>
            <a:off x="7695005" y="4793371"/>
            <a:ext cx="12246" cy="13374"/>
          </a:xfrm>
          <a:custGeom>
            <a:avLst/>
            <a:gdLst>
              <a:gd name="T0" fmla="*/ 0 w 17"/>
              <a:gd name="T1" fmla="*/ 0 h 17"/>
              <a:gd name="T2" fmla="*/ 2147483647 w 17"/>
              <a:gd name="T3" fmla="*/ 0 h 17"/>
              <a:gd name="T4" fmla="*/ 2147483647 w 17"/>
              <a:gd name="T5" fmla="*/ 2147483647 h 17"/>
              <a:gd name="T6" fmla="*/ 0 w 17"/>
              <a:gd name="T7" fmla="*/ 2147483647 h 17"/>
              <a:gd name="T8" fmla="*/ 0 w 17"/>
              <a:gd name="T9" fmla="*/ 0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17"/>
              <a:gd name="T17" fmla="*/ 17 w 17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17">
                <a:moveTo>
                  <a:pt x="0" y="0"/>
                </a:moveTo>
                <a:lnTo>
                  <a:pt x="16" y="0"/>
                </a:lnTo>
                <a:lnTo>
                  <a:pt x="16" y="16"/>
                </a:lnTo>
                <a:lnTo>
                  <a:pt x="0" y="16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 w="9525" cap="rnd">
            <a:noFill/>
            <a:round/>
            <a:headEnd type="none" w="sm" len="sm"/>
            <a:tailEnd type="none" w="sm" len="sm"/>
          </a:ln>
        </p:spPr>
        <p:txBody>
          <a:bodyPr lIns="91440" tIns="45720" rIns="91440" bIns="45720"/>
          <a:lstStyle/>
          <a:p>
            <a:endParaRPr lang="en-US" dirty="0"/>
          </a:p>
        </p:txBody>
      </p:sp>
      <p:sp>
        <p:nvSpPr>
          <p:cNvPr id="34" name="Text Box 30"/>
          <p:cNvSpPr txBox="1">
            <a:spLocks noChangeArrowheads="1"/>
          </p:cNvSpPr>
          <p:nvPr/>
        </p:nvSpPr>
        <p:spPr bwMode="auto">
          <a:xfrm>
            <a:off x="5587563" y="1942115"/>
            <a:ext cx="2676446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91440" tIns="45720" rIns="91440" bIns="4572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b="1" dirty="0">
                <a:solidFill>
                  <a:srgbClr val="000000"/>
                </a:solidFill>
              </a:rPr>
              <a:t>Converge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rot="16993905">
            <a:off x="5405233" y="3486978"/>
            <a:ext cx="649374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Time</a:t>
            </a:r>
          </a:p>
        </p:txBody>
      </p:sp>
      <p:sp>
        <p:nvSpPr>
          <p:cNvPr id="37" name="TextBox 36"/>
          <p:cNvSpPr txBox="1"/>
          <p:nvPr/>
        </p:nvSpPr>
        <p:spPr>
          <a:xfrm rot="20878399">
            <a:off x="6560775" y="3571884"/>
            <a:ext cx="735034" cy="369332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Space</a:t>
            </a:r>
          </a:p>
        </p:txBody>
      </p:sp>
      <p:sp>
        <p:nvSpPr>
          <p:cNvPr id="38" name="Line 25"/>
          <p:cNvSpPr>
            <a:spLocks noChangeShapeType="1"/>
          </p:cNvSpPr>
          <p:nvPr/>
        </p:nvSpPr>
        <p:spPr bwMode="auto">
          <a:xfrm flipV="1">
            <a:off x="5836175" y="2976173"/>
            <a:ext cx="122166" cy="40747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lg"/>
          </a:ln>
        </p:spPr>
        <p:txBody>
          <a:bodyPr wrap="none" lIns="91440" tIns="45720" rIns="91440" bIns="45720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9" name="Line 25"/>
          <p:cNvSpPr>
            <a:spLocks noChangeShapeType="1"/>
          </p:cNvSpPr>
          <p:nvPr/>
        </p:nvSpPr>
        <p:spPr bwMode="auto">
          <a:xfrm flipV="1">
            <a:off x="7353563" y="3553953"/>
            <a:ext cx="515662" cy="14544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lg"/>
          </a:ln>
        </p:spPr>
        <p:txBody>
          <a:bodyPr wrap="none" lIns="91440" tIns="45720" rIns="91440" bIns="45720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40" name="Picture 39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758" y="2547154"/>
            <a:ext cx="1079500" cy="177800"/>
          </a:xfrm>
          <a:prstGeom prst="rect">
            <a:avLst/>
          </a:prstGeom>
        </p:spPr>
      </p:pic>
      <p:sp>
        <p:nvSpPr>
          <p:cNvPr id="21" name="Text Box 30"/>
          <p:cNvSpPr txBox="1">
            <a:spLocks noChangeArrowheads="1"/>
          </p:cNvSpPr>
          <p:nvPr/>
        </p:nvSpPr>
        <p:spPr bwMode="auto">
          <a:xfrm>
            <a:off x="2895021" y="1905769"/>
            <a:ext cx="2629480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91440" tIns="45720" rIns="91440" bIns="4572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000" b="1" dirty="0"/>
              <a:t>Iterate</a:t>
            </a:r>
            <a:endParaRPr lang="en-US" sz="20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3627511" y="1841501"/>
            <a:ext cx="1149324" cy="585602"/>
            <a:chOff x="5337033" y="4536719"/>
            <a:chExt cx="709803" cy="406400"/>
          </a:xfrm>
        </p:grpSpPr>
        <p:grpSp>
          <p:nvGrpSpPr>
            <p:cNvPr id="47" name="Group 46"/>
            <p:cNvGrpSpPr/>
            <p:nvPr/>
          </p:nvGrpSpPr>
          <p:grpSpPr>
            <a:xfrm rot="10800000">
              <a:off x="5392627" y="4536719"/>
              <a:ext cx="654209" cy="331613"/>
              <a:chOff x="5335958" y="4571707"/>
              <a:chExt cx="654209" cy="457200"/>
            </a:xfrm>
          </p:grpSpPr>
          <p:sp>
            <p:nvSpPr>
              <p:cNvPr id="51" name="Arc 50"/>
              <p:cNvSpPr>
                <a:spLocks/>
              </p:cNvSpPr>
              <p:nvPr/>
            </p:nvSpPr>
            <p:spPr>
              <a:xfrm rot="10800000">
                <a:off x="5390757" y="4571707"/>
                <a:ext cx="599410" cy="457200"/>
              </a:xfrm>
              <a:prstGeom prst="arc">
                <a:avLst>
                  <a:gd name="adj1" fmla="val 11111675"/>
                  <a:gd name="adj2" fmla="val 0"/>
                </a:avLst>
              </a:prstGeom>
              <a:ln w="38100" cmpd="sng">
                <a:solidFill>
                  <a:schemeClr val="tx1"/>
                </a:solidFill>
                <a:prstDash val="solid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  <p:sp>
            <p:nvSpPr>
              <p:cNvPr id="52" name="Right Triangle 51"/>
              <p:cNvSpPr>
                <a:spLocks/>
              </p:cNvSpPr>
              <p:nvPr/>
            </p:nvSpPr>
            <p:spPr>
              <a:xfrm rot="8100000">
                <a:off x="5335958" y="4729039"/>
                <a:ext cx="106680" cy="151284"/>
              </a:xfrm>
              <a:prstGeom prst="rtTriangle">
                <a:avLst/>
              </a:prstGeom>
              <a:solidFill>
                <a:schemeClr val="tx1"/>
              </a:solidFill>
              <a:ln w="63500" cap="rnd" cmpd="sng">
                <a:noFill/>
                <a:prstDash val="solid"/>
                <a:round/>
                <a:tailEnd type="triangl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5337033" y="4611506"/>
              <a:ext cx="655815" cy="331613"/>
              <a:chOff x="5334352" y="4552251"/>
              <a:chExt cx="655815" cy="457200"/>
            </a:xfrm>
          </p:grpSpPr>
          <p:sp>
            <p:nvSpPr>
              <p:cNvPr id="49" name="Arc 48"/>
              <p:cNvSpPr>
                <a:spLocks/>
              </p:cNvSpPr>
              <p:nvPr/>
            </p:nvSpPr>
            <p:spPr>
              <a:xfrm rot="10800000">
                <a:off x="5390757" y="4552251"/>
                <a:ext cx="599410" cy="457200"/>
              </a:xfrm>
              <a:prstGeom prst="arc">
                <a:avLst>
                  <a:gd name="adj1" fmla="val 11111675"/>
                  <a:gd name="adj2" fmla="val 0"/>
                </a:avLst>
              </a:prstGeom>
              <a:ln w="38100" cmpd="sng">
                <a:solidFill>
                  <a:schemeClr val="tx1"/>
                </a:solidFill>
                <a:prstDash val="solid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  <p:sp>
            <p:nvSpPr>
              <p:cNvPr id="50" name="Right Triangle 49"/>
              <p:cNvSpPr>
                <a:spLocks/>
              </p:cNvSpPr>
              <p:nvPr/>
            </p:nvSpPr>
            <p:spPr>
              <a:xfrm rot="8160000">
                <a:off x="5334352" y="4708320"/>
                <a:ext cx="111643" cy="151284"/>
              </a:xfrm>
              <a:prstGeom prst="rtTriangle">
                <a:avLst/>
              </a:prstGeom>
              <a:solidFill>
                <a:schemeClr val="tx1"/>
              </a:solidFill>
              <a:ln w="63500" cap="rnd" cmpd="sng">
                <a:noFill/>
                <a:prstDash val="solid"/>
                <a:round/>
                <a:tailEnd type="triangle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53" name="Right Arrow 52"/>
          <p:cNvSpPr/>
          <p:nvPr/>
        </p:nvSpPr>
        <p:spPr>
          <a:xfrm flipV="1">
            <a:off x="2739254" y="2114509"/>
            <a:ext cx="637334" cy="102640"/>
          </a:xfrm>
          <a:prstGeom prst="rightArrow">
            <a:avLst/>
          </a:prstGeom>
          <a:solidFill>
            <a:schemeClr val="tx1"/>
          </a:solidFill>
          <a:ln w="63500" cap="rnd" cmpd="sng">
            <a:solidFill>
              <a:schemeClr val="tx1"/>
            </a:solidFill>
            <a:prstDash val="solid"/>
            <a:round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54" name="Right Arrow 53"/>
          <p:cNvSpPr/>
          <p:nvPr/>
        </p:nvSpPr>
        <p:spPr>
          <a:xfrm flipV="1">
            <a:off x="5476824" y="2118743"/>
            <a:ext cx="637334" cy="102640"/>
          </a:xfrm>
          <a:prstGeom prst="rightArrow">
            <a:avLst/>
          </a:prstGeom>
          <a:solidFill>
            <a:schemeClr val="tx1"/>
          </a:solidFill>
          <a:ln w="63500" cap="rnd" cmpd="sng">
            <a:solidFill>
              <a:schemeClr val="tx1"/>
            </a:solidFill>
            <a:prstDash val="solid"/>
            <a:round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786923" y="2497670"/>
            <a:ext cx="2751666" cy="1566334"/>
          </a:xfrm>
          <a:prstGeom prst="roundRect">
            <a:avLst/>
          </a:prstGeom>
          <a:noFill/>
          <a:ln w="38100" cap="rnd" cmpd="sng">
            <a:solidFill>
              <a:schemeClr val="tx1"/>
            </a:solidFill>
            <a:prstDash val="solid"/>
            <a:round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5535751" y="2494846"/>
            <a:ext cx="2751666" cy="1566334"/>
          </a:xfrm>
          <a:prstGeom prst="roundRect">
            <a:avLst/>
          </a:prstGeom>
          <a:noFill/>
          <a:ln w="38100" cap="rnd" cmpd="sng">
            <a:solidFill>
              <a:schemeClr val="tx1"/>
            </a:solidFill>
            <a:prstDash val="solid"/>
            <a:round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35280" y="2492028"/>
            <a:ext cx="2751666" cy="1566334"/>
          </a:xfrm>
          <a:prstGeom prst="roundRect">
            <a:avLst/>
          </a:prstGeom>
          <a:noFill/>
          <a:ln w="38100" cap="rnd" cmpd="sng">
            <a:solidFill>
              <a:schemeClr val="tx1"/>
            </a:solidFill>
            <a:prstDash val="solid"/>
            <a:round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794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3575435" y="2189419"/>
            <a:ext cx="3596442" cy="1176141"/>
            <a:chOff x="2982946" y="4848044"/>
            <a:chExt cx="3596442" cy="1176141"/>
          </a:xfrm>
        </p:grpSpPr>
        <p:grpSp>
          <p:nvGrpSpPr>
            <p:cNvPr id="15" name="Group 14"/>
            <p:cNvGrpSpPr/>
            <p:nvPr/>
          </p:nvGrpSpPr>
          <p:grpSpPr>
            <a:xfrm>
              <a:off x="2982946" y="4989345"/>
              <a:ext cx="3596442" cy="1034840"/>
              <a:chOff x="4408713" y="14648401"/>
              <a:chExt cx="3596441" cy="1034839"/>
            </a:xfrm>
          </p:grpSpPr>
          <p:sp>
            <p:nvSpPr>
              <p:cNvPr id="16" name="Oval 15"/>
              <p:cNvSpPr>
                <a:spLocks noChangeAspect="1"/>
              </p:cNvSpPr>
              <p:nvPr/>
            </p:nvSpPr>
            <p:spPr>
              <a:xfrm>
                <a:off x="6790097" y="14658852"/>
                <a:ext cx="140383" cy="12808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/>
              <p:cNvSpPr>
                <a:spLocks noChangeAspect="1"/>
              </p:cNvSpPr>
              <p:nvPr/>
            </p:nvSpPr>
            <p:spPr>
              <a:xfrm>
                <a:off x="5260675" y="15555158"/>
                <a:ext cx="140383" cy="12808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7"/>
              <p:cNvGrpSpPr/>
              <p:nvPr/>
            </p:nvGrpSpPr>
            <p:grpSpPr>
              <a:xfrm>
                <a:off x="4491290" y="14723744"/>
                <a:ext cx="3241109" cy="887234"/>
                <a:chOff x="10471727" y="15320802"/>
                <a:chExt cx="1590036" cy="660416"/>
              </a:xfrm>
            </p:grpSpPr>
            <p:sp>
              <p:nvSpPr>
                <p:cNvPr id="46" name="Freeform 45"/>
                <p:cNvSpPr/>
                <p:nvPr/>
              </p:nvSpPr>
              <p:spPr>
                <a:xfrm>
                  <a:off x="10471727" y="15320802"/>
                  <a:ext cx="796637" cy="334834"/>
                </a:xfrm>
                <a:custGeom>
                  <a:avLst/>
                  <a:gdLst>
                    <a:gd name="connsiteX0" fmla="*/ 0 w 796637"/>
                    <a:gd name="connsiteY0" fmla="*/ 323289 h 334834"/>
                    <a:gd name="connsiteX1" fmla="*/ 438728 w 796637"/>
                    <a:gd name="connsiteY1" fmla="*/ 16 h 334834"/>
                    <a:gd name="connsiteX2" fmla="*/ 796637 w 796637"/>
                    <a:gd name="connsiteY2" fmla="*/ 334834 h 334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96637" h="334834">
                      <a:moveTo>
                        <a:pt x="0" y="323289"/>
                      </a:moveTo>
                      <a:cubicBezTo>
                        <a:pt x="152977" y="160690"/>
                        <a:pt x="305955" y="-1908"/>
                        <a:pt x="438728" y="16"/>
                      </a:cubicBezTo>
                      <a:cubicBezTo>
                        <a:pt x="571501" y="1940"/>
                        <a:pt x="796637" y="334834"/>
                        <a:pt x="796637" y="334834"/>
                      </a:cubicBezTo>
                    </a:path>
                  </a:pathLst>
                </a:custGeom>
                <a:ln w="3810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Freeform 46"/>
                <p:cNvSpPr/>
                <p:nvPr/>
              </p:nvSpPr>
              <p:spPr>
                <a:xfrm rot="10800000">
                  <a:off x="11265126" y="15646384"/>
                  <a:ext cx="796637" cy="334834"/>
                </a:xfrm>
                <a:custGeom>
                  <a:avLst/>
                  <a:gdLst>
                    <a:gd name="connsiteX0" fmla="*/ 0 w 796637"/>
                    <a:gd name="connsiteY0" fmla="*/ 323289 h 334834"/>
                    <a:gd name="connsiteX1" fmla="*/ 438728 w 796637"/>
                    <a:gd name="connsiteY1" fmla="*/ 16 h 334834"/>
                    <a:gd name="connsiteX2" fmla="*/ 796637 w 796637"/>
                    <a:gd name="connsiteY2" fmla="*/ 334834 h 334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96637" h="334834">
                      <a:moveTo>
                        <a:pt x="0" y="323289"/>
                      </a:moveTo>
                      <a:cubicBezTo>
                        <a:pt x="152977" y="160690"/>
                        <a:pt x="305955" y="-1908"/>
                        <a:pt x="438728" y="16"/>
                      </a:cubicBezTo>
                      <a:cubicBezTo>
                        <a:pt x="571501" y="1940"/>
                        <a:pt x="796637" y="334834"/>
                        <a:pt x="796637" y="334834"/>
                      </a:cubicBezTo>
                    </a:path>
                  </a:pathLst>
                </a:custGeom>
                <a:ln w="3810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9" name="Oval 18"/>
              <p:cNvSpPr>
                <a:spLocks noChangeAspect="1"/>
              </p:cNvSpPr>
              <p:nvPr/>
            </p:nvSpPr>
            <p:spPr>
              <a:xfrm>
                <a:off x="5277897" y="14648401"/>
                <a:ext cx="140383" cy="128082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>
                <a:off x="4479328" y="14734195"/>
                <a:ext cx="3241109" cy="887234"/>
                <a:chOff x="10471727" y="15320802"/>
                <a:chExt cx="1590036" cy="660416"/>
              </a:xfrm>
              <a:scene3d>
                <a:camera prst="orthographicFront">
                  <a:rot lat="10800000" lon="0" rev="0"/>
                </a:camera>
                <a:lightRig rig="threePt" dir="t"/>
              </a:scene3d>
            </p:grpSpPr>
            <p:sp>
              <p:nvSpPr>
                <p:cNvPr id="44" name="Freeform 43"/>
                <p:cNvSpPr/>
                <p:nvPr/>
              </p:nvSpPr>
              <p:spPr>
                <a:xfrm>
                  <a:off x="10471727" y="15320802"/>
                  <a:ext cx="796637" cy="334834"/>
                </a:xfrm>
                <a:custGeom>
                  <a:avLst/>
                  <a:gdLst>
                    <a:gd name="connsiteX0" fmla="*/ 0 w 796637"/>
                    <a:gd name="connsiteY0" fmla="*/ 323289 h 334834"/>
                    <a:gd name="connsiteX1" fmla="*/ 438728 w 796637"/>
                    <a:gd name="connsiteY1" fmla="*/ 16 h 334834"/>
                    <a:gd name="connsiteX2" fmla="*/ 796637 w 796637"/>
                    <a:gd name="connsiteY2" fmla="*/ 334834 h 334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96637" h="334834">
                      <a:moveTo>
                        <a:pt x="0" y="323289"/>
                      </a:moveTo>
                      <a:cubicBezTo>
                        <a:pt x="152977" y="160690"/>
                        <a:pt x="305955" y="-1908"/>
                        <a:pt x="438728" y="16"/>
                      </a:cubicBezTo>
                      <a:cubicBezTo>
                        <a:pt x="571501" y="1940"/>
                        <a:pt x="796637" y="334834"/>
                        <a:pt x="796637" y="334834"/>
                      </a:cubicBezTo>
                    </a:path>
                  </a:pathLst>
                </a:custGeom>
                <a:ln w="38100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Freeform 44"/>
                <p:cNvSpPr/>
                <p:nvPr/>
              </p:nvSpPr>
              <p:spPr>
                <a:xfrm rot="10800000">
                  <a:off x="11265126" y="15646384"/>
                  <a:ext cx="796637" cy="334834"/>
                </a:xfrm>
                <a:custGeom>
                  <a:avLst/>
                  <a:gdLst>
                    <a:gd name="connsiteX0" fmla="*/ 0 w 796637"/>
                    <a:gd name="connsiteY0" fmla="*/ 323289 h 334834"/>
                    <a:gd name="connsiteX1" fmla="*/ 438728 w 796637"/>
                    <a:gd name="connsiteY1" fmla="*/ 16 h 334834"/>
                    <a:gd name="connsiteX2" fmla="*/ 796637 w 796637"/>
                    <a:gd name="connsiteY2" fmla="*/ 334834 h 334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96637" h="334834">
                      <a:moveTo>
                        <a:pt x="0" y="323289"/>
                      </a:moveTo>
                      <a:cubicBezTo>
                        <a:pt x="152977" y="160690"/>
                        <a:pt x="305955" y="-1908"/>
                        <a:pt x="438728" y="16"/>
                      </a:cubicBezTo>
                      <a:cubicBezTo>
                        <a:pt x="571501" y="1940"/>
                        <a:pt x="796637" y="334834"/>
                        <a:pt x="796637" y="334834"/>
                      </a:cubicBezTo>
                    </a:path>
                  </a:pathLst>
                </a:custGeom>
                <a:ln w="38100">
                  <a:solidFill>
                    <a:schemeClr val="accent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21" name="Straight Connector 20"/>
              <p:cNvCxnSpPr/>
              <p:nvPr/>
            </p:nvCxnSpPr>
            <p:spPr>
              <a:xfrm>
                <a:off x="4438994" y="15165316"/>
                <a:ext cx="3566160" cy="16146"/>
              </a:xfrm>
              <a:prstGeom prst="line">
                <a:avLst/>
              </a:prstGeom>
              <a:ln w="44450">
                <a:solidFill>
                  <a:schemeClr val="tx1"/>
                </a:solidFill>
                <a:tailEnd type="stealt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Oval 21"/>
              <p:cNvSpPr>
                <a:spLocks noChangeAspect="1"/>
              </p:cNvSpPr>
              <p:nvPr/>
            </p:nvSpPr>
            <p:spPr>
              <a:xfrm>
                <a:off x="6797568" y="15535636"/>
                <a:ext cx="140383" cy="128082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/>
              <p:cNvSpPr>
                <a:spLocks noChangeAspect="1"/>
              </p:cNvSpPr>
              <p:nvPr/>
            </p:nvSpPr>
            <p:spPr>
              <a:xfrm>
                <a:off x="4867113" y="14791560"/>
                <a:ext cx="140383" cy="128082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/>
              <p:cNvSpPr>
                <a:spLocks noChangeAspect="1"/>
              </p:cNvSpPr>
              <p:nvPr/>
            </p:nvSpPr>
            <p:spPr>
              <a:xfrm>
                <a:off x="5662912" y="14777945"/>
                <a:ext cx="140383" cy="128082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Oval 24"/>
              <p:cNvSpPr>
                <a:spLocks noChangeAspect="1"/>
              </p:cNvSpPr>
              <p:nvPr/>
            </p:nvSpPr>
            <p:spPr>
              <a:xfrm>
                <a:off x="6413823" y="15388538"/>
                <a:ext cx="140383" cy="128082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/>
              <p:cNvSpPr>
                <a:spLocks noChangeAspect="1"/>
              </p:cNvSpPr>
              <p:nvPr/>
            </p:nvSpPr>
            <p:spPr>
              <a:xfrm>
                <a:off x="7191561" y="15410344"/>
                <a:ext cx="140383" cy="128082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/>
              <p:cNvSpPr>
                <a:spLocks noChangeAspect="1"/>
              </p:cNvSpPr>
              <p:nvPr/>
            </p:nvSpPr>
            <p:spPr>
              <a:xfrm>
                <a:off x="4408713" y="15096254"/>
                <a:ext cx="140383" cy="12808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/>
              <p:cNvSpPr>
                <a:spLocks noChangeAspect="1"/>
              </p:cNvSpPr>
              <p:nvPr/>
            </p:nvSpPr>
            <p:spPr>
              <a:xfrm>
                <a:off x="4857964" y="15100141"/>
                <a:ext cx="140383" cy="12808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/>
              <p:cNvSpPr>
                <a:spLocks noChangeAspect="1"/>
              </p:cNvSpPr>
              <p:nvPr/>
            </p:nvSpPr>
            <p:spPr>
              <a:xfrm>
                <a:off x="5267308" y="15105332"/>
                <a:ext cx="140383" cy="12808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>
                <a:spLocks noChangeAspect="1"/>
              </p:cNvSpPr>
              <p:nvPr/>
            </p:nvSpPr>
            <p:spPr>
              <a:xfrm>
                <a:off x="5662834" y="15106515"/>
                <a:ext cx="140383" cy="12808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>
                <a:spLocks noChangeAspect="1"/>
              </p:cNvSpPr>
              <p:nvPr/>
            </p:nvSpPr>
            <p:spPr>
              <a:xfrm>
                <a:off x="6032632" y="15100141"/>
                <a:ext cx="140383" cy="12808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>
                <a:spLocks noChangeAspect="1"/>
              </p:cNvSpPr>
              <p:nvPr/>
            </p:nvSpPr>
            <p:spPr>
              <a:xfrm>
                <a:off x="6413823" y="15101213"/>
                <a:ext cx="140383" cy="12808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>
                <a:spLocks noChangeAspect="1"/>
              </p:cNvSpPr>
              <p:nvPr/>
            </p:nvSpPr>
            <p:spPr>
              <a:xfrm>
                <a:off x="6790097" y="15106012"/>
                <a:ext cx="140383" cy="12808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>
                <a:spLocks noChangeAspect="1"/>
              </p:cNvSpPr>
              <p:nvPr/>
            </p:nvSpPr>
            <p:spPr>
              <a:xfrm>
                <a:off x="7188872" y="15107727"/>
                <a:ext cx="140383" cy="12808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/>
              <p:cNvSpPr>
                <a:spLocks noChangeAspect="1"/>
              </p:cNvSpPr>
              <p:nvPr/>
            </p:nvSpPr>
            <p:spPr>
              <a:xfrm>
                <a:off x="7615447" y="15105332"/>
                <a:ext cx="140383" cy="12808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/>
              <p:cNvSpPr>
                <a:spLocks noChangeAspect="1"/>
              </p:cNvSpPr>
              <p:nvPr/>
            </p:nvSpPr>
            <p:spPr>
              <a:xfrm>
                <a:off x="4636060" y="15096422"/>
                <a:ext cx="140383" cy="12808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/>
              <p:cNvSpPr>
                <a:spLocks noChangeAspect="1"/>
              </p:cNvSpPr>
              <p:nvPr/>
            </p:nvSpPr>
            <p:spPr>
              <a:xfrm>
                <a:off x="5055820" y="15101774"/>
                <a:ext cx="140383" cy="12808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/>
              <p:cNvSpPr>
                <a:spLocks noChangeAspect="1"/>
              </p:cNvSpPr>
              <p:nvPr/>
            </p:nvSpPr>
            <p:spPr>
              <a:xfrm>
                <a:off x="5462212" y="15107126"/>
                <a:ext cx="140383" cy="12808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Oval 38"/>
              <p:cNvSpPr>
                <a:spLocks noChangeAspect="1"/>
              </p:cNvSpPr>
              <p:nvPr/>
            </p:nvSpPr>
            <p:spPr>
              <a:xfrm>
                <a:off x="5855236" y="15103407"/>
                <a:ext cx="140383" cy="12808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/>
              <p:cNvSpPr>
                <a:spLocks noChangeAspect="1"/>
              </p:cNvSpPr>
              <p:nvPr/>
            </p:nvSpPr>
            <p:spPr>
              <a:xfrm>
                <a:off x="6221316" y="15098334"/>
                <a:ext cx="140383" cy="12808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/>
              <p:cNvSpPr>
                <a:spLocks noChangeAspect="1"/>
              </p:cNvSpPr>
              <p:nvPr/>
            </p:nvSpPr>
            <p:spPr>
              <a:xfrm>
                <a:off x="6600491" y="15105598"/>
                <a:ext cx="140383" cy="12808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/>
              <p:cNvSpPr>
                <a:spLocks noChangeAspect="1"/>
              </p:cNvSpPr>
              <p:nvPr/>
            </p:nvSpPr>
            <p:spPr>
              <a:xfrm>
                <a:off x="6988737" y="15103791"/>
                <a:ext cx="140383" cy="12808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/>
              <p:cNvSpPr>
                <a:spLocks noChangeAspect="1"/>
              </p:cNvSpPr>
              <p:nvPr/>
            </p:nvSpPr>
            <p:spPr>
              <a:xfrm>
                <a:off x="7404196" y="15111055"/>
                <a:ext cx="140383" cy="12808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3508608" y="4848044"/>
              <a:ext cx="2327211" cy="1103880"/>
              <a:chOff x="3508608" y="4848044"/>
              <a:chExt cx="2327211" cy="1103880"/>
            </a:xfrm>
          </p:grpSpPr>
          <p:cxnSp>
            <p:nvCxnSpPr>
              <p:cNvPr id="4" name="Straight Connector 3"/>
              <p:cNvCxnSpPr/>
              <p:nvPr/>
            </p:nvCxnSpPr>
            <p:spPr>
              <a:xfrm flipH="1">
                <a:off x="3911733" y="5102501"/>
                <a:ext cx="10420" cy="360164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Straight Connector 4"/>
              <p:cNvCxnSpPr/>
              <p:nvPr/>
            </p:nvCxnSpPr>
            <p:spPr>
              <a:xfrm flipV="1">
                <a:off x="5058247" y="5557539"/>
                <a:ext cx="0" cy="218848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 flipV="1">
                <a:off x="5835819" y="5556379"/>
                <a:ext cx="0" cy="218848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>
                <a:stCxn id="22" idx="0"/>
              </p:cNvCxnSpPr>
              <p:nvPr/>
            </p:nvCxnSpPr>
            <p:spPr>
              <a:xfrm flipH="1" flipV="1">
                <a:off x="5437824" y="5558932"/>
                <a:ext cx="4170" cy="317650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flipH="1">
                <a:off x="5430433" y="5088509"/>
                <a:ext cx="10420" cy="360164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 rot="60000" flipV="1">
                <a:off x="3911505" y="5555730"/>
                <a:ext cx="0" cy="396194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flipH="1">
                <a:off x="4304546" y="5183809"/>
                <a:ext cx="3026" cy="292608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flipH="1">
                <a:off x="3508608" y="5164257"/>
                <a:ext cx="3026" cy="292608"/>
              </a:xfrm>
              <a:prstGeom prst="line">
                <a:avLst/>
              </a:prstGeom>
              <a:ln w="25400">
                <a:solidFill>
                  <a:schemeClr val="tx2">
                    <a:lumMod val="60000"/>
                    <a:lumOff val="4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xt Box 30"/>
              <p:cNvSpPr txBox="1">
                <a:spLocks noChangeArrowheads="1"/>
              </p:cNvSpPr>
              <p:nvPr/>
            </p:nvSpPr>
            <p:spPr bwMode="auto">
              <a:xfrm>
                <a:off x="4552448" y="4848044"/>
                <a:ext cx="453102" cy="615554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square" lIns="91440" tIns="45720" rIns="91440" bIns="45720"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sz="3400" b="1" i="1" dirty="0">
                    <a:latin typeface="Times"/>
                    <a:cs typeface="Times"/>
                  </a:rPr>
                  <a:t>t</a:t>
                </a:r>
                <a:endParaRPr lang="en-US" sz="3400" i="1" dirty="0">
                  <a:solidFill>
                    <a:srgbClr val="C0504D"/>
                  </a:solidFill>
                  <a:latin typeface="Times"/>
                  <a:cs typeface="Times"/>
                </a:endParaRPr>
              </a:p>
            </p:txBody>
          </p:sp>
        </p:grpSp>
      </p:grpSp>
      <p:grpSp>
        <p:nvGrpSpPr>
          <p:cNvPr id="61" name="Group 60"/>
          <p:cNvGrpSpPr/>
          <p:nvPr/>
        </p:nvGrpSpPr>
        <p:grpSpPr>
          <a:xfrm>
            <a:off x="1069015" y="2274770"/>
            <a:ext cx="3081561" cy="1015663"/>
            <a:chOff x="634257" y="2183234"/>
            <a:chExt cx="3081561" cy="1015663"/>
          </a:xfrm>
        </p:grpSpPr>
        <p:sp>
          <p:nvSpPr>
            <p:cNvPr id="12" name="Text Box 30"/>
            <p:cNvSpPr txBox="1">
              <a:spLocks noChangeArrowheads="1"/>
            </p:cNvSpPr>
            <p:nvPr/>
          </p:nvSpPr>
          <p:spPr bwMode="auto">
            <a:xfrm>
              <a:off x="634257" y="2183234"/>
              <a:ext cx="3081561" cy="101566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6000" dirty="0" smtClean="0">
                  <a:latin typeface="Palatino"/>
                  <a:cs typeface="Palatino"/>
                </a:rPr>
                <a:t>Braid</a:t>
              </a:r>
              <a:endParaRPr lang="en-US" sz="6000" dirty="0">
                <a:latin typeface="Palatino"/>
                <a:cs typeface="Palatino"/>
              </a:endParaRPr>
            </a:p>
          </p:txBody>
        </p:sp>
        <p:pic>
          <p:nvPicPr>
            <p:cNvPr id="60" name="Picture 59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9827" y="2616669"/>
              <a:ext cx="471534" cy="544078"/>
            </a:xfrm>
            <a:prstGeom prst="rect">
              <a:avLst/>
            </a:prstGeom>
          </p:spPr>
        </p:pic>
      </p:grpSp>
      <p:sp>
        <p:nvSpPr>
          <p:cNvPr id="62" name="Content Placeholder 2"/>
          <p:cNvSpPr txBox="1">
            <a:spLocks/>
          </p:cNvSpPr>
          <p:nvPr/>
        </p:nvSpPr>
        <p:spPr>
          <a:xfrm>
            <a:off x="782235" y="1189960"/>
            <a:ext cx="8229600" cy="72084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400" dirty="0" smtClean="0"/>
              <a:t>Logo brainstorming to hand off to TID.</a:t>
            </a:r>
            <a:endParaRPr lang="en-US" sz="2400" dirty="0"/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313224" y="5052429"/>
            <a:ext cx="5453989" cy="72084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400" b="1" dirty="0" smtClean="0">
                <a:latin typeface="Palatino"/>
                <a:cs typeface="Palatino"/>
              </a:rPr>
              <a:t>Time-Braid: Multigrid in Time Solvers</a:t>
            </a:r>
            <a:endParaRPr lang="en-US" sz="2400" b="1" dirty="0">
              <a:latin typeface="Palatino"/>
              <a:cs typeface="Palatino"/>
            </a:endParaRPr>
          </a:p>
        </p:txBody>
      </p:sp>
      <p:sp>
        <p:nvSpPr>
          <p:cNvPr id="52" name="Text Box 30"/>
          <p:cNvSpPr txBox="1">
            <a:spLocks noChangeArrowheads="1"/>
          </p:cNvSpPr>
          <p:nvPr/>
        </p:nvSpPr>
        <p:spPr bwMode="auto">
          <a:xfrm>
            <a:off x="256019" y="3871672"/>
            <a:ext cx="5026513" cy="109260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 lIns="91440" tIns="45720" rIns="91440" bIns="4572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6500" dirty="0" smtClean="0">
                <a:latin typeface="Palatino"/>
                <a:cs typeface="Palatino"/>
              </a:rPr>
              <a:t>   Braid</a:t>
            </a:r>
            <a:endParaRPr lang="en-US" sz="6500" dirty="0">
              <a:latin typeface="Palatino"/>
              <a:cs typeface="Palatino"/>
            </a:endParaRPr>
          </a:p>
        </p:txBody>
      </p:sp>
      <p:pic>
        <p:nvPicPr>
          <p:cNvPr id="54" name="Picture 5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363" y="4312465"/>
            <a:ext cx="4953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242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158</Words>
  <Application>Microsoft Macintosh PowerPoint</Application>
  <PresentationFormat>On-screen Show (4:3)</PresentationFormat>
  <Paragraphs>30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Jacob Schroder</dc:creator>
  <cp:lastModifiedBy>Jacob Schroder</cp:lastModifiedBy>
  <cp:revision>11</cp:revision>
  <cp:lastPrinted>2014-08-18T22:11:20Z</cp:lastPrinted>
  <dcterms:created xsi:type="dcterms:W3CDTF">2014-08-12T17:38:44Z</dcterms:created>
  <dcterms:modified xsi:type="dcterms:W3CDTF">2014-10-14T23:51:28Z</dcterms:modified>
</cp:coreProperties>
</file>